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50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4AEEB0B-BE54-42D5-85DF-3B992F8F47DA}" type="datetimeFigureOut">
              <a:rPr lang="en-US" smtClean="0"/>
              <a:pPr/>
              <a:t>8/19/2013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074B43D-E79B-49F9-B7C1-DFC6747D3CF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AEEB0B-BE54-42D5-85DF-3B992F8F47DA}" type="datetimeFigureOut">
              <a:rPr lang="en-US" smtClean="0"/>
              <a:pPr/>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4B43D-E79B-49F9-B7C1-DFC6747D3C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AEEB0B-BE54-42D5-85DF-3B992F8F47DA}" type="datetimeFigureOut">
              <a:rPr lang="en-US" smtClean="0"/>
              <a:pPr/>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4B43D-E79B-49F9-B7C1-DFC6747D3C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4AEEB0B-BE54-42D5-85DF-3B992F8F47DA}" type="datetimeFigureOut">
              <a:rPr lang="en-US" smtClean="0"/>
              <a:pPr/>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4B43D-E79B-49F9-B7C1-DFC6747D3CF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AEEB0B-BE54-42D5-85DF-3B992F8F47DA}" type="datetimeFigureOut">
              <a:rPr lang="en-US" smtClean="0"/>
              <a:pPr/>
              <a:t>8/19/2013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074B43D-E79B-49F9-B7C1-DFC6747D3C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AEEB0B-BE54-42D5-85DF-3B992F8F47DA}" type="datetimeFigureOut">
              <a:rPr lang="en-US" smtClean="0"/>
              <a:pPr/>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4B43D-E79B-49F9-B7C1-DFC6747D3CF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AEEB0B-BE54-42D5-85DF-3B992F8F47DA}" type="datetimeFigureOut">
              <a:rPr lang="en-US" smtClean="0"/>
              <a:pPr/>
              <a:t>8/19/2013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4B43D-E79B-49F9-B7C1-DFC6747D3CF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AEEB0B-BE54-42D5-85DF-3B992F8F47DA}" type="datetimeFigureOut">
              <a:rPr lang="en-US" smtClean="0"/>
              <a:pPr/>
              <a:t>8/19/2013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4B43D-E79B-49F9-B7C1-DFC6747D3C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EEB0B-BE54-42D5-85DF-3B992F8F47DA}" type="datetimeFigureOut">
              <a:rPr lang="en-US" smtClean="0"/>
              <a:pPr/>
              <a:t>8/19/2013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74B43D-E79B-49F9-B7C1-DFC6747D3C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AEEB0B-BE54-42D5-85DF-3B992F8F47DA}" type="datetimeFigureOut">
              <a:rPr lang="en-US" smtClean="0"/>
              <a:pPr/>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4B43D-E79B-49F9-B7C1-DFC6747D3CF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AEEB0B-BE54-42D5-85DF-3B992F8F47DA}" type="datetimeFigureOut">
              <a:rPr lang="en-US" smtClean="0"/>
              <a:pPr/>
              <a:t>8/19/2013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074B43D-E79B-49F9-B7C1-DFC6747D3CF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AEEB0B-BE54-42D5-85DF-3B992F8F47DA}" type="datetimeFigureOut">
              <a:rPr lang="en-US" smtClean="0"/>
              <a:pPr/>
              <a:t>8/19/2013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74B43D-E79B-49F9-B7C1-DFC6747D3C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r>
              <a:rPr lang="en-US" dirty="0" smtClean="0"/>
              <a:t> 8/19</a:t>
            </a:r>
            <a:endParaRPr lang="en-US" dirty="0"/>
          </a:p>
        </p:txBody>
      </p:sp>
      <p:sp>
        <p:nvSpPr>
          <p:cNvPr id="3" name="Subtitle 2"/>
          <p:cNvSpPr>
            <a:spLocks noGrp="1"/>
          </p:cNvSpPr>
          <p:nvPr>
            <p:ph sz="quarter" idx="1"/>
          </p:nvPr>
        </p:nvSpPr>
        <p:spPr/>
        <p:txBody>
          <a:bodyPr>
            <a:normAutofit/>
          </a:bodyPr>
          <a:lstStyle/>
          <a:p>
            <a:r>
              <a:rPr lang="en-US" sz="4800" dirty="0" smtClean="0"/>
              <a:t>Describe how the “Systems” theme might apply to </a:t>
            </a:r>
            <a:r>
              <a:rPr lang="en-US" sz="4800" dirty="0" smtClean="0"/>
              <a:t>the </a:t>
            </a:r>
            <a:r>
              <a:rPr lang="en-US" sz="4800" dirty="0" smtClean="0"/>
              <a:t>scientific method.</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r>
              <a:rPr lang="en-US" dirty="0" smtClean="0"/>
              <a:t> 8/23</a:t>
            </a:r>
            <a:endParaRPr lang="en-US" dirty="0"/>
          </a:p>
        </p:txBody>
      </p:sp>
      <p:sp>
        <p:nvSpPr>
          <p:cNvPr id="3" name="Content Placeholder 2"/>
          <p:cNvSpPr>
            <a:spLocks noGrp="1"/>
          </p:cNvSpPr>
          <p:nvPr>
            <p:ph sz="quarter" idx="1"/>
          </p:nvPr>
        </p:nvSpPr>
        <p:spPr/>
        <p:txBody>
          <a:bodyPr/>
          <a:lstStyle/>
          <a:p>
            <a:r>
              <a:rPr lang="en-US" dirty="0" smtClean="0"/>
              <a:t>Shari set up plastic bowling pins .5 m from the end of a ramp.  She rolled a ball down the ramp and into the pins.  She then counted how many of the pins the rolling ball moved.  She repeated this three more times using balls of different masses.  </a:t>
            </a:r>
          </a:p>
          <a:p>
            <a:r>
              <a:rPr lang="en-US" dirty="0" smtClean="0"/>
              <a:t>What is the question being investigated?</a:t>
            </a:r>
          </a:p>
          <a:p>
            <a:r>
              <a:rPr lang="en-US" dirty="0" smtClean="0"/>
              <a:t>Identify the following:</a:t>
            </a:r>
          </a:p>
          <a:p>
            <a:pPr>
              <a:buNone/>
            </a:pPr>
            <a:r>
              <a:rPr lang="en-US" dirty="0" smtClean="0"/>
              <a:t>IV:				Control:</a:t>
            </a:r>
          </a:p>
          <a:p>
            <a:pPr>
              <a:buNone/>
            </a:pPr>
            <a:r>
              <a:rPr lang="en-US" smtClean="0"/>
              <a:t>DV:				Constants: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r>
              <a:rPr lang="en-US" dirty="0" smtClean="0"/>
              <a:t> 8/20</a:t>
            </a:r>
            <a:endParaRPr lang="en-US" dirty="0"/>
          </a:p>
        </p:txBody>
      </p:sp>
      <p:sp>
        <p:nvSpPr>
          <p:cNvPr id="3" name="Content Placeholder 2"/>
          <p:cNvSpPr>
            <a:spLocks noGrp="1"/>
          </p:cNvSpPr>
          <p:nvPr>
            <p:ph sz="quarter" idx="1"/>
          </p:nvPr>
        </p:nvSpPr>
        <p:spPr/>
        <p:txBody>
          <a:bodyPr>
            <a:normAutofit/>
          </a:bodyPr>
          <a:lstStyle/>
          <a:p>
            <a:r>
              <a:rPr lang="en-US" sz="5400" dirty="0" smtClean="0"/>
              <a:t>Is </a:t>
            </a:r>
            <a:r>
              <a:rPr lang="en-US" sz="5400" dirty="0" smtClean="0"/>
              <a:t> </a:t>
            </a:r>
            <a:r>
              <a:rPr lang="en-US" sz="5400" dirty="0" smtClean="0"/>
              <a:t>the sun</a:t>
            </a:r>
            <a:r>
              <a:rPr lang="en-US" sz="5400" dirty="0" smtClean="0"/>
              <a:t> </a:t>
            </a:r>
            <a:r>
              <a:rPr lang="en-US" sz="5400" dirty="0" smtClean="0"/>
              <a:t>an organism?  </a:t>
            </a:r>
            <a:r>
              <a:rPr lang="en-US" sz="5400" dirty="0" smtClean="0"/>
              <a:t>How do you know?</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 Power Notes Scientific Thinking and Processes</a:t>
            </a:r>
            <a:endParaRPr lang="en-US" dirty="0"/>
          </a:p>
        </p:txBody>
      </p:sp>
      <p:sp>
        <p:nvSpPr>
          <p:cNvPr id="3" name="Content Placeholder 2"/>
          <p:cNvSpPr>
            <a:spLocks noGrp="1"/>
          </p:cNvSpPr>
          <p:nvPr>
            <p:ph sz="quarter" idx="1"/>
          </p:nvPr>
        </p:nvSpPr>
        <p:spPr/>
        <p:txBody>
          <a:bodyPr>
            <a:noAutofit/>
          </a:bodyPr>
          <a:lstStyle/>
          <a:p>
            <a:r>
              <a:rPr lang="en-US" sz="3200" b="1" dirty="0" smtClean="0"/>
              <a:t>Observing</a:t>
            </a:r>
            <a:r>
              <a:rPr lang="en-US" sz="3200" dirty="0" smtClean="0"/>
              <a:t>:  Using the senses or tools to gather information</a:t>
            </a:r>
          </a:p>
          <a:p>
            <a:r>
              <a:rPr lang="en-US" sz="3200" b="1" dirty="0" smtClean="0"/>
              <a:t>Forming Hypothesis:  </a:t>
            </a:r>
            <a:r>
              <a:rPr lang="en-US" sz="3200" dirty="0" smtClean="0"/>
              <a:t>Ask a question and try to explain observations  - If….then….because`</a:t>
            </a:r>
          </a:p>
          <a:p>
            <a:r>
              <a:rPr lang="en-US" sz="3200" b="1" dirty="0" smtClean="0"/>
              <a:t>Testing Hypothesis:  </a:t>
            </a:r>
            <a:r>
              <a:rPr lang="en-US" sz="3200" dirty="0" smtClean="0"/>
              <a:t>Collecting data to support or reject a hypothesis</a:t>
            </a:r>
          </a:p>
          <a:p>
            <a:r>
              <a:rPr lang="en-US" sz="3200" b="1" dirty="0" smtClean="0"/>
              <a:t>Analyzing Data:  </a:t>
            </a:r>
            <a:r>
              <a:rPr lang="en-US" sz="3200" dirty="0" smtClean="0"/>
              <a:t>Statistical analysis of data to draw conclusions</a:t>
            </a:r>
          </a:p>
          <a:p>
            <a:r>
              <a:rPr lang="en-US" sz="3200" b="1" dirty="0" smtClean="0"/>
              <a:t>Evaluating Results</a:t>
            </a:r>
            <a:r>
              <a:rPr lang="en-US" sz="3200" dirty="0" smtClean="0"/>
              <a:t>:  Data and conclusions are studied to determine whether they are valid</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Power Notes</a:t>
            </a:r>
            <a:endParaRPr lang="en-US" dirty="0"/>
          </a:p>
        </p:txBody>
      </p:sp>
      <p:sp>
        <p:nvSpPr>
          <p:cNvPr id="3" name="Content Placeholder 2"/>
          <p:cNvSpPr>
            <a:spLocks noGrp="1"/>
          </p:cNvSpPr>
          <p:nvPr>
            <p:ph sz="quarter" idx="1"/>
          </p:nvPr>
        </p:nvSpPr>
        <p:spPr/>
        <p:txBody>
          <a:bodyPr>
            <a:normAutofit lnSpcReduction="10000"/>
          </a:bodyPr>
          <a:lstStyle/>
          <a:p>
            <a:r>
              <a:rPr lang="en-US" sz="3200" b="1" dirty="0" smtClean="0"/>
              <a:t>Experiment</a:t>
            </a:r>
            <a:r>
              <a:rPr lang="en-US" sz="3200" dirty="0" smtClean="0"/>
              <a:t>:  Using independent and dependent variables to find cause – and – effect relationships</a:t>
            </a:r>
          </a:p>
          <a:p>
            <a:pPr lvl="1"/>
            <a:r>
              <a:rPr lang="en-US" sz="3200" b="1" dirty="0" smtClean="0"/>
              <a:t>Independent variables</a:t>
            </a:r>
            <a:r>
              <a:rPr lang="en-US" sz="3200" dirty="0" smtClean="0"/>
              <a:t>:  the condition that is manipulated; the “cause”</a:t>
            </a:r>
          </a:p>
          <a:p>
            <a:pPr lvl="1"/>
            <a:r>
              <a:rPr lang="en-US" sz="3200" b="1" dirty="0" smtClean="0"/>
              <a:t>Dependent variables</a:t>
            </a:r>
            <a:r>
              <a:rPr lang="en-US" sz="3200" dirty="0" smtClean="0"/>
              <a:t>:  the factor that is measured; the “effect”</a:t>
            </a:r>
          </a:p>
          <a:p>
            <a:pPr lvl="1"/>
            <a:r>
              <a:rPr lang="en-US" sz="3200" b="1" dirty="0" smtClean="0"/>
              <a:t>Constants</a:t>
            </a:r>
            <a:r>
              <a:rPr lang="en-US" sz="3200" dirty="0" smtClean="0"/>
              <a:t>:  any condition that is kept the same</a:t>
            </a:r>
          </a:p>
          <a:p>
            <a:pPr lvl="1"/>
            <a:r>
              <a:rPr lang="en-US" sz="3200" b="1" dirty="0" smtClean="0"/>
              <a:t>Control:  </a:t>
            </a:r>
            <a:r>
              <a:rPr lang="en-US" sz="3200" dirty="0" smtClean="0"/>
              <a:t>doesn’t receive any special treatment</a:t>
            </a:r>
          </a:p>
          <a:p>
            <a:pPr lvl="1"/>
            <a:endParaRPr lang="en-US" sz="3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Different rose bushes are grown in a greenhouse for two months.  The number of flowers on each bush is counted at the end of the experiment.</a:t>
            </a:r>
          </a:p>
          <a:p>
            <a:pPr>
              <a:buNone/>
            </a:pPr>
            <a:r>
              <a:rPr lang="en-US" sz="3600" dirty="0" smtClean="0"/>
              <a:t>	</a:t>
            </a:r>
            <a:r>
              <a:rPr lang="en-US" sz="3600" dirty="0" smtClean="0"/>
              <a:t>Independent Variable:</a:t>
            </a:r>
          </a:p>
          <a:p>
            <a:pPr>
              <a:buNone/>
            </a:pPr>
            <a:r>
              <a:rPr lang="en-US" sz="3600" dirty="0" smtClean="0"/>
              <a:t>	</a:t>
            </a:r>
            <a:r>
              <a:rPr lang="en-US" sz="3600" dirty="0" smtClean="0"/>
              <a:t>Dependent Variable:</a:t>
            </a:r>
          </a:p>
          <a:p>
            <a:pPr>
              <a:buNone/>
            </a:pPr>
            <a:r>
              <a:rPr lang="en-US" sz="3600" dirty="0" smtClean="0"/>
              <a:t>	</a:t>
            </a:r>
            <a:r>
              <a:rPr lang="en-US" sz="3600" dirty="0" smtClean="0"/>
              <a:t>Constants:</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1447800"/>
            <a:ext cx="7772400" cy="5105400"/>
          </a:xfrm>
        </p:spPr>
        <p:txBody>
          <a:bodyPr>
            <a:noAutofit/>
          </a:bodyPr>
          <a:lstStyle/>
          <a:p>
            <a:r>
              <a:rPr lang="en-US" sz="3600" dirty="0" smtClean="0"/>
              <a:t>You water three sunflower plants with salt water.  Each plant receives a different concentration of salt </a:t>
            </a:r>
            <a:r>
              <a:rPr lang="en-US" sz="3600" dirty="0" err="1" smtClean="0"/>
              <a:t>solultions</a:t>
            </a:r>
            <a:r>
              <a:rPr lang="en-US" sz="3600" dirty="0" smtClean="0"/>
              <a:t>.  A fourth plant receives pure water.  After a two-week period, the height is measured.</a:t>
            </a:r>
          </a:p>
          <a:p>
            <a:pPr lvl="1"/>
            <a:r>
              <a:rPr lang="en-US" sz="3600" dirty="0" smtClean="0"/>
              <a:t>Independent Variable:</a:t>
            </a:r>
          </a:p>
          <a:p>
            <a:pPr lvl="1"/>
            <a:r>
              <a:rPr lang="en-US" sz="3600" dirty="0" smtClean="0"/>
              <a:t>Dependent Variable:</a:t>
            </a:r>
          </a:p>
          <a:p>
            <a:pPr lvl="1"/>
            <a:r>
              <a:rPr lang="en-US" sz="3600" dirty="0" smtClean="0"/>
              <a:t>Control :</a:t>
            </a:r>
          </a:p>
          <a:p>
            <a:pPr lvl="1"/>
            <a:r>
              <a:rPr lang="en-US" sz="3600" dirty="0" smtClean="0"/>
              <a:t>Constants</a:t>
            </a:r>
          </a:p>
          <a:p>
            <a:pPr lvl="1"/>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1447800"/>
            <a:ext cx="7772400" cy="5410200"/>
          </a:xfrm>
        </p:spPr>
        <p:txBody>
          <a:bodyPr>
            <a:noAutofit/>
          </a:bodyPr>
          <a:lstStyle/>
          <a:p>
            <a:r>
              <a:rPr lang="en-US" sz="3600" dirty="0" smtClean="0"/>
              <a:t>Three redwood trees are kept at different humidity levels inside a greenhouse for 12 weeks.  One tree is left outside in normal conditions.  The heights of the trees are measured once a week.</a:t>
            </a:r>
          </a:p>
          <a:p>
            <a:pPr lvl="1"/>
            <a:r>
              <a:rPr lang="en-US" sz="3600" dirty="0" smtClean="0"/>
              <a:t>Independent Variable</a:t>
            </a:r>
          </a:p>
          <a:p>
            <a:pPr lvl="1"/>
            <a:r>
              <a:rPr lang="en-US" sz="3600" dirty="0" smtClean="0"/>
              <a:t>Dependent Variable</a:t>
            </a:r>
          </a:p>
          <a:p>
            <a:pPr lvl="1"/>
            <a:r>
              <a:rPr lang="en-US" sz="3600" dirty="0" smtClean="0"/>
              <a:t>Control</a:t>
            </a:r>
          </a:p>
          <a:p>
            <a:pPr lvl="1"/>
            <a:r>
              <a:rPr lang="en-US" sz="3600" dirty="0" smtClean="0"/>
              <a:t>Constants</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r>
              <a:rPr lang="en-US" dirty="0" smtClean="0"/>
              <a:t> 8/21</a:t>
            </a:r>
            <a:endParaRPr lang="en-US" dirty="0"/>
          </a:p>
        </p:txBody>
      </p:sp>
      <p:sp>
        <p:nvSpPr>
          <p:cNvPr id="3" name="Content Placeholder 2"/>
          <p:cNvSpPr>
            <a:spLocks noGrp="1"/>
          </p:cNvSpPr>
          <p:nvPr>
            <p:ph sz="quarter" idx="1"/>
          </p:nvPr>
        </p:nvSpPr>
        <p:spPr/>
        <p:txBody>
          <a:bodyPr>
            <a:normAutofit fontScale="92500"/>
          </a:bodyPr>
          <a:lstStyle/>
          <a:p>
            <a:r>
              <a:rPr lang="en-US" sz="2800" dirty="0" smtClean="0"/>
              <a:t>Pea plant clones are given different amounts of water for a three-week period.  The first pea plant receives 400 milliliters a day.  The second pea plant receives 200 milliliters a day.  The third pea plant receives 100 milliliters a day.  The fourth pea plant does not receive any extra water; the plant only receives natural ways of receiving water.  The heights of the pea plants are recorded daily.</a:t>
            </a:r>
          </a:p>
          <a:p>
            <a:pPr lvl="1"/>
            <a:r>
              <a:rPr lang="en-US" dirty="0" smtClean="0"/>
              <a:t>Independent Variable</a:t>
            </a:r>
          </a:p>
          <a:p>
            <a:pPr lvl="1"/>
            <a:r>
              <a:rPr lang="en-US" dirty="0" smtClean="0"/>
              <a:t>Dependent Variable</a:t>
            </a:r>
          </a:p>
          <a:p>
            <a:pPr lvl="1"/>
            <a:r>
              <a:rPr lang="en-US" dirty="0" smtClean="0"/>
              <a:t>Control</a:t>
            </a:r>
          </a:p>
          <a:p>
            <a:pPr lvl="1"/>
            <a:r>
              <a:rPr lang="en-US" dirty="0" smtClean="0"/>
              <a:t>Constants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r>
              <a:rPr lang="en-US" dirty="0" smtClean="0"/>
              <a:t> 8/22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You are conducting an experiment to determine if increased ultraviolet radiation from the decrease in the ozone layer is killing off frog tadpoles.  Group 1 involves 100 tadpoles in a five gallon container of water, which is covered by glass, which will filter out UV radiation.   Group 2 will be set up exactly like group 1, except that instead of being covered with glass, it is covered with an acrylic </a:t>
            </a:r>
            <a:r>
              <a:rPr lang="en-US" dirty="0" err="1" smtClean="0"/>
              <a:t>plexiglass</a:t>
            </a:r>
            <a:r>
              <a:rPr lang="en-US" dirty="0" smtClean="0"/>
              <a:t>, which will not filter out the UV radiation.  You then place the groups outside for a period of a month, and observe the results.</a:t>
            </a:r>
          </a:p>
          <a:p>
            <a:r>
              <a:rPr lang="en-US" b="1" dirty="0" smtClean="0"/>
              <a:t>IV:  				Control group:</a:t>
            </a:r>
          </a:p>
          <a:p>
            <a:r>
              <a:rPr lang="en-US" b="1" dirty="0" smtClean="0"/>
              <a:t>DV:  				Constants:  </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5959</TotalTime>
  <Words>534</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Bellwork 8/19</vt:lpstr>
      <vt:lpstr>Bellwork 8/20</vt:lpstr>
      <vt:lpstr>1.3 Power Notes Scientific Thinking and Processes</vt:lpstr>
      <vt:lpstr>1.3 Power Notes</vt:lpstr>
      <vt:lpstr>Slide 5</vt:lpstr>
      <vt:lpstr>Slide 6</vt:lpstr>
      <vt:lpstr>Slide 7</vt:lpstr>
      <vt:lpstr>Bellwork 8/21</vt:lpstr>
      <vt:lpstr>Bellwork 8/22</vt:lpstr>
      <vt:lpstr>Bellwork 8/23</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 8/19</dc:title>
  <dc:creator>Cynthia Knape</dc:creator>
  <cp:lastModifiedBy>Cynthia Knape</cp:lastModifiedBy>
  <cp:revision>20</cp:revision>
  <dcterms:created xsi:type="dcterms:W3CDTF">2013-08-16T16:24:13Z</dcterms:created>
  <dcterms:modified xsi:type="dcterms:W3CDTF">2013-08-23T17:22:30Z</dcterms:modified>
</cp:coreProperties>
</file>