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handoutMasterIdLst>
    <p:handoutMasterId r:id="rId64"/>
  </p:handoutMasterIdLst>
  <p:sldIdLst>
    <p:sldId id="256" r:id="rId2"/>
    <p:sldId id="305" r:id="rId3"/>
    <p:sldId id="306" r:id="rId4"/>
    <p:sldId id="307" r:id="rId5"/>
    <p:sldId id="318" r:id="rId6"/>
    <p:sldId id="309" r:id="rId7"/>
    <p:sldId id="308" r:id="rId8"/>
    <p:sldId id="310" r:id="rId9"/>
    <p:sldId id="257" r:id="rId10"/>
    <p:sldId id="258" r:id="rId11"/>
    <p:sldId id="259" r:id="rId12"/>
    <p:sldId id="293" r:id="rId13"/>
    <p:sldId id="261" r:id="rId14"/>
    <p:sldId id="294" r:id="rId15"/>
    <p:sldId id="260" r:id="rId16"/>
    <p:sldId id="276" r:id="rId17"/>
    <p:sldId id="295" r:id="rId18"/>
    <p:sldId id="297" r:id="rId19"/>
    <p:sldId id="296" r:id="rId20"/>
    <p:sldId id="264" r:id="rId21"/>
    <p:sldId id="265" r:id="rId22"/>
    <p:sldId id="298" r:id="rId23"/>
    <p:sldId id="324" r:id="rId24"/>
    <p:sldId id="278" r:id="rId25"/>
    <p:sldId id="277" r:id="rId26"/>
    <p:sldId id="285" r:id="rId27"/>
    <p:sldId id="287" r:id="rId28"/>
    <p:sldId id="299" r:id="rId29"/>
    <p:sldId id="269" r:id="rId30"/>
    <p:sldId id="284" r:id="rId31"/>
    <p:sldId id="292" r:id="rId32"/>
    <p:sldId id="289" r:id="rId33"/>
    <p:sldId id="300" r:id="rId34"/>
    <p:sldId id="279" r:id="rId35"/>
    <p:sldId id="328" r:id="rId36"/>
    <p:sldId id="262" r:id="rId37"/>
    <p:sldId id="301" r:id="rId38"/>
    <p:sldId id="302" r:id="rId39"/>
    <p:sldId id="303" r:id="rId40"/>
    <p:sldId id="304" r:id="rId41"/>
    <p:sldId id="323" r:id="rId42"/>
    <p:sldId id="291" r:id="rId43"/>
    <p:sldId id="322" r:id="rId44"/>
    <p:sldId id="280" r:id="rId45"/>
    <p:sldId id="283" r:id="rId46"/>
    <p:sldId id="268" r:id="rId47"/>
    <p:sldId id="266" r:id="rId48"/>
    <p:sldId id="290" r:id="rId49"/>
    <p:sldId id="321" r:id="rId50"/>
    <p:sldId id="267" r:id="rId51"/>
    <p:sldId id="281" r:id="rId52"/>
    <p:sldId id="282" r:id="rId53"/>
    <p:sldId id="288" r:id="rId54"/>
    <p:sldId id="326" r:id="rId55"/>
    <p:sldId id="327" r:id="rId56"/>
    <p:sldId id="271" r:id="rId57"/>
    <p:sldId id="270" r:id="rId58"/>
    <p:sldId id="273" r:id="rId59"/>
    <p:sldId id="263" r:id="rId60"/>
    <p:sldId id="319" r:id="rId61"/>
    <p:sldId id="274" r:id="rId62"/>
    <p:sldId id="27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56" autoAdjust="0"/>
    <p:restoredTop sz="94660"/>
  </p:normalViewPr>
  <p:slideViewPr>
    <p:cSldViewPr>
      <p:cViewPr varScale="1">
        <p:scale>
          <a:sx n="71" d="100"/>
          <a:sy n="71" d="100"/>
        </p:scale>
        <p:origin x="-3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1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3333333333333903E-2"/>
          <c:y val="0.10431654676259022"/>
          <c:w val="0.68266666666666664"/>
          <c:h val="0.69784172661871213"/>
        </c:manualLayout>
      </c:layout>
      <c:lineChart>
        <c:grouping val="standard"/>
        <c:ser>
          <c:idx val="0"/>
          <c:order val="0"/>
          <c:tx>
            <c:strRef>
              <c:f>Sheet1!$B$1</c:f>
              <c:strCache>
                <c:ptCount val="1"/>
                <c:pt idx="0">
                  <c:v>Marge Without</c:v>
                </c:pt>
              </c:strCache>
            </c:strRef>
          </c:tx>
          <c:cat>
            <c:strRef>
              <c:f>Sheet1!$A$2:$A$6</c:f>
              <c:strCache>
                <c:ptCount val="4"/>
                <c:pt idx="0">
                  <c:v>Week 1</c:v>
                </c:pt>
                <c:pt idx="1">
                  <c:v>Week 2</c:v>
                </c:pt>
                <c:pt idx="2">
                  <c:v>Week 3</c:v>
                </c:pt>
                <c:pt idx="3">
                  <c:v>Week 4</c:v>
                </c:pt>
              </c:strCache>
            </c:strRef>
          </c:cat>
          <c:val>
            <c:numRef>
              <c:f>Sheet1!$B$2:$B$6</c:f>
              <c:numCache>
                <c:formatCode>General</c:formatCode>
                <c:ptCount val="5"/>
                <c:pt idx="0">
                  <c:v>0.5</c:v>
                </c:pt>
                <c:pt idx="1">
                  <c:v>0.5</c:v>
                </c:pt>
                <c:pt idx="2">
                  <c:v>0.5</c:v>
                </c:pt>
                <c:pt idx="3">
                  <c:v>0.5</c:v>
                </c:pt>
              </c:numCache>
            </c:numRef>
          </c:val>
        </c:ser>
        <c:ser>
          <c:idx val="1"/>
          <c:order val="1"/>
          <c:tx>
            <c:strRef>
              <c:f>Sheet1!$C$1</c:f>
              <c:strCache>
                <c:ptCount val="1"/>
                <c:pt idx="0">
                  <c:v>Homer Without</c:v>
                </c:pt>
              </c:strCache>
            </c:strRef>
          </c:tx>
          <c:cat>
            <c:strRef>
              <c:f>Sheet1!$A$2:$A$6</c:f>
              <c:strCache>
                <c:ptCount val="4"/>
                <c:pt idx="0">
                  <c:v>Week 1</c:v>
                </c:pt>
                <c:pt idx="1">
                  <c:v>Week 2</c:v>
                </c:pt>
                <c:pt idx="2">
                  <c:v>Week 3</c:v>
                </c:pt>
                <c:pt idx="3">
                  <c:v>Week 4</c:v>
                </c:pt>
              </c:strCache>
            </c:strRef>
          </c:cat>
          <c:val>
            <c:numRef>
              <c:f>Sheet1!$C$2:$C$6</c:f>
              <c:numCache>
                <c:formatCode>General</c:formatCode>
                <c:ptCount val="5"/>
                <c:pt idx="0">
                  <c:v>0.2</c:v>
                </c:pt>
                <c:pt idx="1">
                  <c:v>0.4</c:v>
                </c:pt>
                <c:pt idx="2">
                  <c:v>0.1</c:v>
                </c:pt>
                <c:pt idx="3">
                  <c:v>0.30000000000000016</c:v>
                </c:pt>
              </c:numCache>
            </c:numRef>
          </c:val>
        </c:ser>
        <c:ser>
          <c:idx val="2"/>
          <c:order val="2"/>
          <c:tx>
            <c:strRef>
              <c:f>Sheet1!$D$1</c:f>
              <c:strCache>
                <c:ptCount val="1"/>
                <c:pt idx="0">
                  <c:v>Marge With</c:v>
                </c:pt>
              </c:strCache>
            </c:strRef>
          </c:tx>
          <c:cat>
            <c:strRef>
              <c:f>Sheet1!$A$2:$A$6</c:f>
              <c:strCache>
                <c:ptCount val="4"/>
                <c:pt idx="0">
                  <c:v>Week 1</c:v>
                </c:pt>
                <c:pt idx="1">
                  <c:v>Week 2</c:v>
                </c:pt>
                <c:pt idx="2">
                  <c:v>Week 3</c:v>
                </c:pt>
                <c:pt idx="3">
                  <c:v>Week 4</c:v>
                </c:pt>
              </c:strCache>
            </c:strRef>
          </c:cat>
          <c:val>
            <c:numRef>
              <c:f>Sheet1!$D$2:$D$6</c:f>
              <c:numCache>
                <c:formatCode>General</c:formatCode>
                <c:ptCount val="5"/>
                <c:pt idx="0">
                  <c:v>1</c:v>
                </c:pt>
                <c:pt idx="1">
                  <c:v>2</c:v>
                </c:pt>
                <c:pt idx="2">
                  <c:v>5</c:v>
                </c:pt>
                <c:pt idx="3">
                  <c:v>6</c:v>
                </c:pt>
              </c:numCache>
            </c:numRef>
          </c:val>
        </c:ser>
        <c:ser>
          <c:idx val="3"/>
          <c:order val="3"/>
          <c:tx>
            <c:strRef>
              <c:f>Sheet1!$E$1</c:f>
              <c:strCache>
                <c:ptCount val="1"/>
                <c:pt idx="0">
                  <c:v>Homer With</c:v>
                </c:pt>
              </c:strCache>
            </c:strRef>
          </c:tx>
          <c:cat>
            <c:strRef>
              <c:f>Sheet1!$A$2:$A$6</c:f>
              <c:strCache>
                <c:ptCount val="4"/>
                <c:pt idx="0">
                  <c:v>Week 1</c:v>
                </c:pt>
                <c:pt idx="1">
                  <c:v>Week 2</c:v>
                </c:pt>
                <c:pt idx="2">
                  <c:v>Week 3</c:v>
                </c:pt>
                <c:pt idx="3">
                  <c:v>Week 4</c:v>
                </c:pt>
              </c:strCache>
            </c:strRef>
          </c:cat>
          <c:val>
            <c:numRef>
              <c:f>Sheet1!$E$2:$E$6</c:f>
              <c:numCache>
                <c:formatCode>General</c:formatCode>
                <c:ptCount val="5"/>
                <c:pt idx="0">
                  <c:v>1</c:v>
                </c:pt>
                <c:pt idx="1">
                  <c:v>1</c:v>
                </c:pt>
                <c:pt idx="2">
                  <c:v>2</c:v>
                </c:pt>
                <c:pt idx="3">
                  <c:v>3</c:v>
                </c:pt>
              </c:numCache>
            </c:numRef>
          </c:val>
        </c:ser>
        <c:marker val="1"/>
        <c:axId val="79040896"/>
        <c:axId val="79042432"/>
      </c:lineChart>
      <c:catAx>
        <c:axId val="79040896"/>
        <c:scaling>
          <c:orientation val="minMax"/>
        </c:scaling>
        <c:axPos val="b"/>
        <c:numFmt formatCode="General" sourceLinked="1"/>
        <c:tickLblPos val="nextTo"/>
        <c:crossAx val="79042432"/>
        <c:crosses val="autoZero"/>
        <c:auto val="1"/>
        <c:lblAlgn val="ctr"/>
        <c:lblOffset val="100"/>
      </c:catAx>
      <c:valAx>
        <c:axId val="79042432"/>
        <c:scaling>
          <c:orientation val="minMax"/>
        </c:scaling>
        <c:axPos val="l"/>
        <c:majorGridlines/>
        <c:numFmt formatCode="General" sourceLinked="1"/>
        <c:tickLblPos val="nextTo"/>
        <c:crossAx val="79040896"/>
        <c:crosses val="autoZero"/>
        <c:crossBetween val="between"/>
      </c:valAx>
      <c:spPr>
        <a:noFill/>
        <a:ln w="25394">
          <a:noFill/>
        </a:ln>
      </c:spPr>
    </c:plotArea>
    <c:legend>
      <c:legendPos val="r"/>
      <c:layout/>
    </c:legend>
    <c:plotVisOnly val="1"/>
    <c:dispBlanksAs val="gap"/>
  </c:chart>
  <c:txPr>
    <a:bodyPr/>
    <a:lstStyle/>
    <a:p>
      <a:pPr>
        <a:defRPr sz="1801"/>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358CFA8-1D45-4B2A-A324-829DF50D5171}" type="datetimeFigureOut">
              <a:rPr lang="en-US"/>
              <a:pPr>
                <a:defRPr/>
              </a:pPr>
              <a:t>5/17/2013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0372DA-C12A-4BAE-9499-B735D4C4D6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663B7718-8BDC-4EA5-AC3E-50A6F5E65174}" type="datetimeFigureOut">
              <a:rPr lang="en-US"/>
              <a:pPr>
                <a:defRPr/>
              </a:pPr>
              <a:t>5/17/2013</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717E7A95-54FA-4C78-AF77-53A1335DD7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4BF8C7D-8B27-4F16-84C8-CC77B2D8479A}" type="datetimeFigureOut">
              <a:rPr lang="en-US"/>
              <a:pPr>
                <a:defRPr/>
              </a:pPr>
              <a:t>5/17/2013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1B8EDF-A46F-429C-B6BC-C282D19BB8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5E1D22E-7A69-4A2B-A8C0-F14D46431DF2}" type="datetimeFigureOut">
              <a:rPr lang="en-US"/>
              <a:pPr>
                <a:defRPr/>
              </a:pPr>
              <a:t>5/17/2013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C287D8-02FC-44BF-A4AE-2BC1674C63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6D9E637-86F8-452F-BCA1-8080B484D74A}" type="datetimeFigureOut">
              <a:rPr lang="en-US"/>
              <a:pPr>
                <a:defRPr/>
              </a:pPr>
              <a:t>5/17/2013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815493-106E-4DF6-B4B4-0CA6F55A24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2FBF2375-E1F7-4556-AE74-6AC849A212D1}" type="datetimeFigureOut">
              <a:rPr lang="en-US"/>
              <a:pPr>
                <a:defRPr/>
              </a:pPr>
              <a:t>5/17/2013</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95F6E7F5-0CBE-4C50-8EF0-90B24D8D26B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8967547-985C-4F67-9C83-0A0FA803B14E}" type="datetimeFigureOut">
              <a:rPr lang="en-US"/>
              <a:pPr>
                <a:defRPr/>
              </a:pPr>
              <a:t>5/17/2013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505A04-FE53-49A4-AE6C-2F03001552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AEF818C-0790-490A-8EB6-9674CA992B88}" type="datetimeFigureOut">
              <a:rPr lang="en-US"/>
              <a:pPr>
                <a:defRPr/>
              </a:pPr>
              <a:t>5/17/2013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2B80B63-DAD3-4135-A974-837D267E0F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0CC383B0-2199-48CC-92D7-0231085CC11F}" type="datetimeFigureOut">
              <a:rPr lang="en-US"/>
              <a:pPr>
                <a:defRPr/>
              </a:pPr>
              <a:t>5/17/2013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CCFE1E4-7408-4E48-932B-AAEC7F6EB6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07CFC9FE-2B93-4051-8E26-5E6439FA3DF8}" type="datetimeFigureOut">
              <a:rPr lang="en-US"/>
              <a:pPr>
                <a:defRPr/>
              </a:pPr>
              <a:t>5/17/2013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B70DEC4E-992C-4F0A-9D30-8C75D9547D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18B6E8DC-1427-44C6-AFC1-F40D74BEB71C}" type="datetimeFigureOut">
              <a:rPr lang="en-US"/>
              <a:pPr>
                <a:defRPr/>
              </a:pPr>
              <a:t>5/17/2013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E25DF94-17C3-4C05-ACD9-1B71D52C55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F01364A4-4D15-44E8-B630-3CEC216CE032}" type="datetimeFigureOut">
              <a:rPr lang="en-US"/>
              <a:pPr>
                <a:defRPr/>
              </a:pPr>
              <a:t>5/17/2013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C15B9D7-8632-4D50-A922-FF4D57B9882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fld id="{96911B74-36E6-4162-9A44-6240855B9B7C}" type="datetimeFigureOut">
              <a:rPr lang="en-US"/>
              <a:pPr>
                <a:defRPr/>
              </a:pPr>
              <a:t>5/17/2013</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8468A161-3AF2-4041-B249-801176214640}"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99" r:id="rId1"/>
    <p:sldLayoutId id="2147484095" r:id="rId2"/>
    <p:sldLayoutId id="2147484100" r:id="rId3"/>
    <p:sldLayoutId id="2147484096" r:id="rId4"/>
    <p:sldLayoutId id="2147484097" r:id="rId5"/>
    <p:sldLayoutId id="2147484101" r:id="rId6"/>
    <p:sldLayoutId id="2147484102" r:id="rId7"/>
    <p:sldLayoutId id="2147484103" r:id="rId8"/>
    <p:sldLayoutId id="2147484104" r:id="rId9"/>
    <p:sldLayoutId id="2147484098" r:id="rId10"/>
    <p:sldLayoutId id="2147484105"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FINAL SPRING REVIEW</a:t>
            </a: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a:p>
        </p:txBody>
      </p:sp>
      <p:pic>
        <p:nvPicPr>
          <p:cNvPr id="10244" name="Picture 3" descr="http://school.discoveryeducation.com/clipart/images/dmbtest.gif"/>
          <p:cNvPicPr>
            <a:picLocks noChangeAspect="1" noChangeArrowheads="1"/>
          </p:cNvPicPr>
          <p:nvPr/>
        </p:nvPicPr>
        <p:blipFill>
          <a:blip r:embed="rId2" cstate="print"/>
          <a:srcRect/>
          <a:stretch>
            <a:fillRect/>
          </a:stretch>
        </p:blipFill>
        <p:spPr bwMode="auto">
          <a:xfrm>
            <a:off x="3429000" y="152400"/>
            <a:ext cx="24066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7B9899"/>
                </a:solidFill>
              </a:rPr>
              <a:t>What is a hypothesis?</a:t>
            </a:r>
          </a:p>
        </p:txBody>
      </p:sp>
      <p:sp>
        <p:nvSpPr>
          <p:cNvPr id="3" name="Content Placeholder 2"/>
          <p:cNvSpPr>
            <a:spLocks noGrp="1"/>
          </p:cNvSpPr>
          <p:nvPr>
            <p:ph sz="quarter" idx="1"/>
          </p:nvPr>
        </p:nvSpPr>
        <p:spPr>
          <a:xfrm>
            <a:off x="457200" y="1219200"/>
            <a:ext cx="4191000" cy="4937125"/>
          </a:xfrm>
        </p:spPr>
        <p:txBody>
          <a:bodyPr/>
          <a:lstStyle/>
          <a:p>
            <a:pPr eaLnBrk="1" hangingPunct="1"/>
            <a:r>
              <a:rPr lang="en-US" smtClean="0"/>
              <a:t>Lisa’s investigative question is “Does Rogooti speed up hair growth?” What would her hypothesis be?</a:t>
            </a:r>
          </a:p>
          <a:p>
            <a:pPr lvl="1" eaLnBrk="1" hangingPunct="1"/>
            <a:r>
              <a:rPr lang="en-US" smtClean="0"/>
              <a:t>If a person uses Rogooti, then their hair will grow faster.</a:t>
            </a:r>
          </a:p>
          <a:p>
            <a:pPr lvl="2" eaLnBrk="1" hangingPunct="1"/>
            <a:r>
              <a:rPr lang="en-US" smtClean="0"/>
              <a:t>All hypotheses are in the “If, then” format.</a:t>
            </a:r>
          </a:p>
        </p:txBody>
      </p:sp>
      <p:pic>
        <p:nvPicPr>
          <p:cNvPr id="18436" name="Picture 5" descr="http://img.coxnewsweb.com/B/07/25/22/image_5622257.jpg"/>
          <p:cNvPicPr>
            <a:picLocks noChangeAspect="1" noChangeArrowheads="1"/>
          </p:cNvPicPr>
          <p:nvPr/>
        </p:nvPicPr>
        <p:blipFill>
          <a:blip r:embed="rId2" cstate="print"/>
          <a:srcRect/>
          <a:stretch>
            <a:fillRect/>
          </a:stretch>
        </p:blipFill>
        <p:spPr bwMode="auto">
          <a:xfrm>
            <a:off x="5181600" y="1219200"/>
            <a:ext cx="3181350" cy="4875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solidFill>
                  <a:srgbClr val="7B9899"/>
                </a:solidFill>
              </a:rPr>
              <a:t>How do you test a hypothesis?</a:t>
            </a:r>
          </a:p>
        </p:txBody>
      </p:sp>
      <p:sp>
        <p:nvSpPr>
          <p:cNvPr id="3" name="Content Placeholder 2"/>
          <p:cNvSpPr>
            <a:spLocks noGrp="1"/>
          </p:cNvSpPr>
          <p:nvPr>
            <p:ph sz="quarter" idx="1"/>
          </p:nvPr>
        </p:nvSpPr>
        <p:spPr>
          <a:xfrm>
            <a:off x="457200" y="1219200"/>
            <a:ext cx="5029200" cy="4937125"/>
          </a:xfrm>
        </p:spPr>
        <p:txBody>
          <a:bodyPr/>
          <a:lstStyle/>
          <a:p>
            <a:pPr eaLnBrk="1" hangingPunct="1"/>
            <a:r>
              <a:rPr lang="en-US" smtClean="0"/>
              <a:t>How should Lisa test her hypothesis?</a:t>
            </a:r>
          </a:p>
          <a:p>
            <a:pPr lvl="1" eaLnBrk="1" hangingPunct="1"/>
            <a:r>
              <a:rPr lang="en-US" smtClean="0"/>
              <a:t>She can apply Rogooti to some members of her family (Marge and Homer) and measure the growth of their hair after a month.</a:t>
            </a:r>
          </a:p>
          <a:p>
            <a:pPr lvl="1" eaLnBrk="1" hangingPunct="1"/>
            <a:r>
              <a:rPr lang="en-US" smtClean="0"/>
              <a:t>How does she know that Rogooti increased the growth of their hair?</a:t>
            </a:r>
          </a:p>
          <a:p>
            <a:pPr lvl="2" eaLnBrk="1" hangingPunct="1"/>
            <a:r>
              <a:rPr lang="en-US" smtClean="0"/>
              <a:t>She can measure the hair growth of Marge and Homer for a month without Rogooti and compare it to the growth of their hair with Rogooti.</a:t>
            </a:r>
          </a:p>
        </p:txBody>
      </p:sp>
      <p:pic>
        <p:nvPicPr>
          <p:cNvPr id="19460" name="Picture 5" descr="http://1.bp.blogspot.com/_qo1tY0S6qkA/St_yCibF87I/AAAAAAAAAqs/w_1AfkXaRD8/s320/marge2_215680a.jpg"/>
          <p:cNvPicPr>
            <a:picLocks noChangeAspect="1" noChangeArrowheads="1"/>
          </p:cNvPicPr>
          <p:nvPr/>
        </p:nvPicPr>
        <p:blipFill>
          <a:blip r:embed="rId2" cstate="print"/>
          <a:srcRect/>
          <a:stretch>
            <a:fillRect/>
          </a:stretch>
        </p:blipFill>
        <p:spPr bwMode="auto">
          <a:xfrm>
            <a:off x="5410200" y="1905000"/>
            <a:ext cx="3302000"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solidFill>
                  <a:srgbClr val="7B9899"/>
                </a:solidFill>
              </a:rPr>
              <a:t>What are experimental variables?</a:t>
            </a:r>
          </a:p>
        </p:txBody>
      </p:sp>
      <p:sp>
        <p:nvSpPr>
          <p:cNvPr id="3" name="Content Placeholder 2"/>
          <p:cNvSpPr>
            <a:spLocks noGrp="1"/>
          </p:cNvSpPr>
          <p:nvPr>
            <p:ph sz="quarter" idx="1"/>
          </p:nvPr>
        </p:nvSpPr>
        <p:spPr>
          <a:xfrm>
            <a:off x="457200" y="1219200"/>
            <a:ext cx="5105400" cy="5257800"/>
          </a:xfrm>
        </p:spPr>
        <p:txBody>
          <a:bodyPr/>
          <a:lstStyle/>
          <a:p>
            <a:pPr eaLnBrk="1" hangingPunct="1"/>
            <a:r>
              <a:rPr lang="en-US" smtClean="0"/>
              <a:t>In Lisa’s experiment what is the:</a:t>
            </a:r>
          </a:p>
          <a:p>
            <a:pPr lvl="1" eaLnBrk="1" hangingPunct="1"/>
            <a:r>
              <a:rPr lang="en-US" smtClean="0"/>
              <a:t>Independent variable? </a:t>
            </a:r>
          </a:p>
          <a:p>
            <a:pPr lvl="2" eaLnBrk="1" hangingPunct="1"/>
            <a:r>
              <a:rPr lang="en-US" smtClean="0"/>
              <a:t>Applying the Rogooti to Marge and Homer’s hair.</a:t>
            </a:r>
          </a:p>
          <a:p>
            <a:pPr lvl="3" eaLnBrk="1" hangingPunct="1"/>
            <a:r>
              <a:rPr lang="en-US" smtClean="0"/>
              <a:t>Remember, the independent variable is what the scientist manipulates!</a:t>
            </a:r>
          </a:p>
          <a:p>
            <a:pPr lvl="1" eaLnBrk="1" hangingPunct="1"/>
            <a:r>
              <a:rPr lang="en-US" smtClean="0"/>
              <a:t>Dependent variable?</a:t>
            </a:r>
          </a:p>
          <a:p>
            <a:pPr lvl="2" eaLnBrk="1" hangingPunct="1"/>
            <a:r>
              <a:rPr lang="en-US" smtClean="0"/>
              <a:t>The amount the hair has grown.</a:t>
            </a:r>
          </a:p>
          <a:p>
            <a:pPr lvl="3" eaLnBrk="1" hangingPunct="1"/>
            <a:r>
              <a:rPr lang="en-US" smtClean="0"/>
              <a:t>The dependent variable is what the scientist measures!</a:t>
            </a:r>
          </a:p>
          <a:p>
            <a:pPr lvl="1" eaLnBrk="1" hangingPunct="1"/>
            <a:r>
              <a:rPr lang="en-US" smtClean="0"/>
              <a:t>Control?</a:t>
            </a:r>
          </a:p>
          <a:p>
            <a:pPr lvl="2" eaLnBrk="1" hangingPunct="1"/>
            <a:r>
              <a:rPr lang="en-US" smtClean="0"/>
              <a:t>The measurement of hair growth WITHOUT Rogooti.</a:t>
            </a:r>
          </a:p>
          <a:p>
            <a:pPr lvl="3" eaLnBrk="1" hangingPunct="1"/>
            <a:r>
              <a:rPr lang="en-US" smtClean="0"/>
              <a:t>The control is something you can COMPARE the results to.</a:t>
            </a:r>
          </a:p>
        </p:txBody>
      </p:sp>
      <p:pic>
        <p:nvPicPr>
          <p:cNvPr id="20484" name="Picture 5" descr="http://beaut.ie/blog/wp-content/uploads/2007/06/marge.gif"/>
          <p:cNvPicPr>
            <a:picLocks noChangeAspect="1" noChangeArrowheads="1"/>
          </p:cNvPicPr>
          <p:nvPr/>
        </p:nvPicPr>
        <p:blipFill>
          <a:blip r:embed="rId2" cstate="print"/>
          <a:srcRect/>
          <a:stretch>
            <a:fillRect/>
          </a:stretch>
        </p:blipFill>
        <p:spPr bwMode="auto">
          <a:xfrm>
            <a:off x="5334000" y="1219200"/>
            <a:ext cx="3333750" cy="2828925"/>
          </a:xfrm>
          <a:prstGeom prst="rect">
            <a:avLst/>
          </a:prstGeom>
          <a:noFill/>
          <a:ln w="9525">
            <a:noFill/>
            <a:miter lim="800000"/>
            <a:headEnd/>
            <a:tailEnd/>
          </a:ln>
        </p:spPr>
      </p:pic>
      <p:pic>
        <p:nvPicPr>
          <p:cNvPr id="20485" name="Picture 7" descr="http://srhabay.wikispaces.com/file/view/HomerSimpson48.gif/61853282/HomerSimpson48.gif"/>
          <p:cNvPicPr>
            <a:picLocks noChangeAspect="1" noChangeArrowheads="1"/>
          </p:cNvPicPr>
          <p:nvPr/>
        </p:nvPicPr>
        <p:blipFill>
          <a:blip r:embed="rId3" cstate="print"/>
          <a:srcRect/>
          <a:stretch>
            <a:fillRect/>
          </a:stretch>
        </p:blipFill>
        <p:spPr bwMode="auto">
          <a:xfrm>
            <a:off x="5638800" y="4191000"/>
            <a:ext cx="1346200" cy="2171700"/>
          </a:xfrm>
          <a:prstGeom prst="rect">
            <a:avLst/>
          </a:prstGeom>
          <a:noFill/>
          <a:ln w="9525">
            <a:noFill/>
            <a:miter lim="800000"/>
            <a:headEnd/>
            <a:tailEnd/>
          </a:ln>
        </p:spPr>
      </p:pic>
      <p:pic>
        <p:nvPicPr>
          <p:cNvPr id="20486" name="Picture 8"/>
          <p:cNvPicPr>
            <a:picLocks noChangeAspect="1" noChangeArrowheads="1"/>
          </p:cNvPicPr>
          <p:nvPr/>
        </p:nvPicPr>
        <p:blipFill>
          <a:blip r:embed="rId4" cstate="print"/>
          <a:srcRect/>
          <a:stretch>
            <a:fillRect/>
          </a:stretch>
        </p:blipFill>
        <p:spPr bwMode="auto">
          <a:xfrm>
            <a:off x="7086600" y="4114800"/>
            <a:ext cx="1520825" cy="237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solidFill>
                  <a:srgbClr val="7B9899"/>
                </a:solidFill>
              </a:rPr>
              <a:t>How do you interpret a data table?</a:t>
            </a:r>
          </a:p>
        </p:txBody>
      </p:sp>
      <p:sp>
        <p:nvSpPr>
          <p:cNvPr id="18435" name="Content Placeholder 2"/>
          <p:cNvSpPr>
            <a:spLocks noGrp="1"/>
          </p:cNvSpPr>
          <p:nvPr>
            <p:ph sz="quarter" idx="1"/>
          </p:nvPr>
        </p:nvSpPr>
        <p:spPr>
          <a:xfrm>
            <a:off x="301625" y="1527175"/>
            <a:ext cx="5641975" cy="1673225"/>
          </a:xfrm>
        </p:spPr>
        <p:txBody>
          <a:bodyPr/>
          <a:lstStyle/>
          <a:p>
            <a:pPr eaLnBrk="1" hangingPunct="1"/>
            <a:r>
              <a:rPr lang="en-US" sz="2400" smtClean="0"/>
              <a:t>Lisa recorded her results in this table.</a:t>
            </a:r>
          </a:p>
          <a:p>
            <a:pPr lvl="1" eaLnBrk="1" hangingPunct="1"/>
            <a:r>
              <a:rPr lang="en-US" sz="1900" smtClean="0"/>
              <a:t>What should her conclusion be?</a:t>
            </a:r>
          </a:p>
          <a:p>
            <a:pPr lvl="2" eaLnBrk="1" hangingPunct="1"/>
            <a:r>
              <a:rPr lang="en-US" sz="1800" smtClean="0"/>
              <a:t>Her conclusion should be that Rigooti works!</a:t>
            </a:r>
          </a:p>
          <a:p>
            <a:pPr eaLnBrk="1" hangingPunct="1"/>
            <a:endParaRPr lang="en-US" smtClean="0"/>
          </a:p>
        </p:txBody>
      </p:sp>
      <p:pic>
        <p:nvPicPr>
          <p:cNvPr id="21508" name="Picture 5"/>
          <p:cNvPicPr>
            <a:picLocks noChangeAspect="1" noChangeArrowheads="1"/>
          </p:cNvPicPr>
          <p:nvPr/>
        </p:nvPicPr>
        <p:blipFill>
          <a:blip r:embed="rId2" cstate="print"/>
          <a:srcRect/>
          <a:stretch>
            <a:fillRect/>
          </a:stretch>
        </p:blipFill>
        <p:spPr bwMode="auto">
          <a:xfrm>
            <a:off x="457200" y="3048000"/>
            <a:ext cx="8305800" cy="307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 calcmode="lin" valueType="num">
                                      <p:cBhvr additive="base">
                                        <p:cTn id="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How do you graph information?</a:t>
            </a:r>
          </a:p>
        </p:txBody>
      </p:sp>
      <p:sp>
        <p:nvSpPr>
          <p:cNvPr id="3" name="Content Placeholder 2"/>
          <p:cNvSpPr>
            <a:spLocks noGrp="1"/>
          </p:cNvSpPr>
          <p:nvPr>
            <p:ph sz="quarter" idx="1"/>
          </p:nvPr>
        </p:nvSpPr>
        <p:spPr>
          <a:xfrm>
            <a:off x="304800" y="4495800"/>
            <a:ext cx="8504238" cy="1981200"/>
          </a:xfrm>
        </p:spPr>
        <p:txBody>
          <a:bodyPr>
            <a:normAutofit lnSpcReduction="10000"/>
          </a:bodyPr>
          <a:lstStyle/>
          <a:p>
            <a:pPr marL="274320" indent="-274320" eaLnBrk="1" fontAlgn="auto" hangingPunct="1">
              <a:spcAft>
                <a:spcPts val="0"/>
              </a:spcAft>
              <a:buFont typeface="Wingdings 3"/>
              <a:buChar char=""/>
              <a:defRPr/>
            </a:pPr>
            <a:r>
              <a:rPr lang="en-US" smtClean="0"/>
              <a:t>How should Lisa graph her information?</a:t>
            </a:r>
          </a:p>
          <a:p>
            <a:pPr marL="548640" lvl="1" indent="-274320" eaLnBrk="1" fontAlgn="auto" hangingPunct="1">
              <a:spcAft>
                <a:spcPts val="0"/>
              </a:spcAft>
              <a:buFont typeface="Wingdings 3"/>
              <a:buChar char=""/>
              <a:defRPr/>
            </a:pPr>
            <a:r>
              <a:rPr lang="en-US" smtClean="0"/>
              <a:t>The independent variable is on the X-axis</a:t>
            </a:r>
          </a:p>
          <a:p>
            <a:pPr marL="548640" lvl="1" indent="-274320" eaLnBrk="1" fontAlgn="auto" hangingPunct="1">
              <a:spcAft>
                <a:spcPts val="0"/>
              </a:spcAft>
              <a:buFont typeface="Wingdings 3"/>
              <a:buChar char=""/>
              <a:defRPr/>
            </a:pPr>
            <a:r>
              <a:rPr lang="en-US" smtClean="0"/>
              <a:t>The dependent variable is on the Y-axis</a:t>
            </a:r>
          </a:p>
          <a:p>
            <a:pPr marL="822960" lvl="2" eaLnBrk="1" fontAlgn="auto" hangingPunct="1">
              <a:spcAft>
                <a:spcPts val="0"/>
              </a:spcAft>
              <a:buClr>
                <a:schemeClr val="bg1">
                  <a:shade val="50000"/>
                </a:schemeClr>
              </a:buClr>
              <a:buFont typeface="Wingdings 3"/>
              <a:buChar char=""/>
              <a:defRPr/>
            </a:pPr>
            <a:r>
              <a:rPr lang="en-US" smtClean="0"/>
              <a:t>You can compare the control AND the variables by doing a multi-line graph!</a:t>
            </a:r>
          </a:p>
        </p:txBody>
      </p:sp>
      <p:graphicFrame>
        <p:nvGraphicFramePr>
          <p:cNvPr id="6" name="Chart 5"/>
          <p:cNvGraphicFramePr>
            <a:graphicFrameLocks/>
          </p:cNvGraphicFramePr>
          <p:nvPr/>
        </p:nvGraphicFramePr>
        <p:xfrm>
          <a:off x="633413" y="1549400"/>
          <a:ext cx="7650162" cy="31511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a:spLocks noChangeArrowheads="1"/>
          </p:cNvSpPr>
          <p:nvPr/>
        </p:nvSpPr>
        <p:spPr bwMode="auto">
          <a:xfrm>
            <a:off x="1219200" y="1447800"/>
            <a:ext cx="4953000" cy="369888"/>
          </a:xfrm>
          <a:prstGeom prst="rect">
            <a:avLst/>
          </a:prstGeom>
          <a:noFill/>
          <a:ln w="9525">
            <a:noFill/>
            <a:miter lim="800000"/>
            <a:headEnd/>
            <a:tailEnd/>
          </a:ln>
        </p:spPr>
        <p:txBody>
          <a:bodyPr>
            <a:spAutoFit/>
          </a:bodyPr>
          <a:lstStyle/>
          <a:p>
            <a:r>
              <a:rPr lang="en-US"/>
              <a:t>Lisa’s Rigooti Experiment</a:t>
            </a:r>
          </a:p>
        </p:txBody>
      </p:sp>
      <p:sp>
        <p:nvSpPr>
          <p:cNvPr id="8" name="TextBox 7"/>
          <p:cNvSpPr txBox="1"/>
          <p:nvPr/>
        </p:nvSpPr>
        <p:spPr>
          <a:xfrm>
            <a:off x="381000" y="1905000"/>
            <a:ext cx="461665" cy="2057400"/>
          </a:xfrm>
          <a:prstGeom prst="rect">
            <a:avLst/>
          </a:prstGeom>
          <a:noFill/>
        </p:spPr>
        <p:txBody>
          <a:bodyPr vert="vert270">
            <a:spAutoFit/>
          </a:bodyPr>
          <a:lstStyle/>
          <a:p>
            <a:pPr algn="ctr">
              <a:defRPr/>
            </a:pPr>
            <a:r>
              <a:rPr lang="en-US" dirty="0">
                <a:latin typeface="Arial" pitchFamily="34" charset="0"/>
              </a:rPr>
              <a:t>Growth in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solidFill>
                  <a:srgbClr val="7B9899"/>
                </a:solidFill>
              </a:rPr>
              <a:t>How do you confirm experimental data?</a:t>
            </a:r>
          </a:p>
        </p:txBody>
      </p:sp>
      <p:sp>
        <p:nvSpPr>
          <p:cNvPr id="20483" name="Content Placeholder 2"/>
          <p:cNvSpPr>
            <a:spLocks noGrp="1"/>
          </p:cNvSpPr>
          <p:nvPr>
            <p:ph sz="quarter" idx="1"/>
          </p:nvPr>
        </p:nvSpPr>
        <p:spPr>
          <a:xfrm>
            <a:off x="457200" y="1219200"/>
            <a:ext cx="8229600" cy="1447800"/>
          </a:xfrm>
        </p:spPr>
        <p:txBody>
          <a:bodyPr/>
          <a:lstStyle/>
          <a:p>
            <a:pPr eaLnBrk="1" hangingPunct="1"/>
            <a:r>
              <a:rPr lang="en-US" smtClean="0"/>
              <a:t>To confirm the results of her experiment, Lisa should…</a:t>
            </a:r>
          </a:p>
          <a:p>
            <a:pPr lvl="1" eaLnBrk="1" hangingPunct="1"/>
            <a:r>
              <a:rPr lang="en-US" smtClean="0"/>
              <a:t>Do the experiment again</a:t>
            </a:r>
          </a:p>
          <a:p>
            <a:pPr lvl="1" eaLnBrk="1" hangingPunct="1"/>
            <a:r>
              <a:rPr lang="en-US" smtClean="0"/>
              <a:t>Have more test subjects</a:t>
            </a:r>
          </a:p>
        </p:txBody>
      </p:sp>
      <p:pic>
        <p:nvPicPr>
          <p:cNvPr id="23556" name="Picture 5" descr="http://z.about.com/d/animatedtv/1/0/Q/U/simpFamily_vertical.jpg"/>
          <p:cNvPicPr>
            <a:picLocks noChangeAspect="1" noChangeArrowheads="1"/>
          </p:cNvPicPr>
          <p:nvPr/>
        </p:nvPicPr>
        <p:blipFill>
          <a:blip r:embed="rId2" cstate="print"/>
          <a:srcRect/>
          <a:stretch>
            <a:fillRect/>
          </a:stretch>
        </p:blipFill>
        <p:spPr bwMode="auto">
          <a:xfrm>
            <a:off x="3200400" y="2590800"/>
            <a:ext cx="2990850"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solidFill>
                  <a:srgbClr val="7B9899"/>
                </a:solidFill>
              </a:rPr>
              <a:t>How do you TRANSCRIBE DNA?</a:t>
            </a:r>
          </a:p>
        </p:txBody>
      </p:sp>
      <p:sp>
        <p:nvSpPr>
          <p:cNvPr id="24579" name="Content Placeholder 2"/>
          <p:cNvSpPr>
            <a:spLocks noGrp="1"/>
          </p:cNvSpPr>
          <p:nvPr>
            <p:ph sz="quarter" idx="1"/>
          </p:nvPr>
        </p:nvSpPr>
        <p:spPr>
          <a:xfrm>
            <a:off x="457200" y="1219200"/>
            <a:ext cx="8229600" cy="4419600"/>
          </a:xfrm>
        </p:spPr>
        <p:txBody>
          <a:bodyPr/>
          <a:lstStyle/>
          <a:p>
            <a:pPr eaLnBrk="1" hangingPunct="1"/>
            <a:r>
              <a:rPr lang="en-US" smtClean="0"/>
              <a:t>Here is a string of DNA: </a:t>
            </a:r>
          </a:p>
          <a:p>
            <a:pPr lvl="1" eaLnBrk="1" hangingPunct="1"/>
            <a:r>
              <a:rPr lang="en-US" smtClean="0"/>
              <a:t> </a:t>
            </a:r>
            <a:r>
              <a:rPr lang="en-US" smtClean="0">
                <a:solidFill>
                  <a:srgbClr val="FF0000"/>
                </a:solidFill>
              </a:rPr>
              <a:t>DNA =     C    C    T    A    C    G    G    G    A    T    T   C</a:t>
            </a:r>
          </a:p>
          <a:p>
            <a:pPr lvl="1" eaLnBrk="1" hangingPunct="1"/>
            <a:r>
              <a:rPr lang="en-US" smtClean="0">
                <a:solidFill>
                  <a:srgbClr val="0070C0"/>
                </a:solidFill>
              </a:rPr>
              <a:t>mRNA = </a:t>
            </a:r>
          </a:p>
          <a:p>
            <a:pPr eaLnBrk="1" hangingPunct="1"/>
            <a:r>
              <a:rPr lang="en-US" smtClean="0"/>
              <a:t>To </a:t>
            </a:r>
            <a:r>
              <a:rPr lang="en-US" u="sng" smtClean="0"/>
              <a:t>TRANSCRIBE</a:t>
            </a:r>
            <a:r>
              <a:rPr lang="en-US" smtClean="0"/>
              <a:t> the DNA, you have to make it into mRNA.</a:t>
            </a:r>
          </a:p>
          <a:p>
            <a:pPr lvl="1" eaLnBrk="1" hangingPunct="1"/>
            <a:r>
              <a:rPr lang="en-US" smtClean="0"/>
              <a:t>Adenine pairs with Uracil</a:t>
            </a:r>
          </a:p>
          <a:p>
            <a:pPr lvl="1" eaLnBrk="1" hangingPunct="1"/>
            <a:r>
              <a:rPr lang="en-US" smtClean="0"/>
              <a:t>Guanine pairs with Cytosine</a:t>
            </a:r>
          </a:p>
          <a:p>
            <a:pPr lvl="1" eaLnBrk="1" hangingPunct="1"/>
            <a:r>
              <a:rPr lang="en-US" smtClean="0"/>
              <a:t>Thymine pairs with Adenine</a:t>
            </a:r>
          </a:p>
          <a:p>
            <a:pPr lvl="2" eaLnBrk="1" hangingPunct="1"/>
            <a:r>
              <a:rPr lang="en-US" smtClean="0"/>
              <a:t>This process takes place in the NUCLEUS!</a:t>
            </a:r>
          </a:p>
          <a:p>
            <a:pPr lvl="3" eaLnBrk="1" hangingPunct="1"/>
            <a:r>
              <a:rPr lang="en-US" smtClean="0"/>
              <a:t>The DNA strand is too large to leave the nucleus, but the mRNA strand can.</a:t>
            </a:r>
          </a:p>
        </p:txBody>
      </p:sp>
      <p:sp>
        <p:nvSpPr>
          <p:cNvPr id="4" name="TextBox 3"/>
          <p:cNvSpPr txBox="1"/>
          <p:nvPr/>
        </p:nvSpPr>
        <p:spPr>
          <a:xfrm>
            <a:off x="2362200" y="2057400"/>
            <a:ext cx="457200" cy="446088"/>
          </a:xfrm>
          <a:prstGeom prst="rect">
            <a:avLst/>
          </a:prstGeom>
          <a:noFill/>
        </p:spPr>
        <p:txBody>
          <a:bodyPr>
            <a:spAutoFit/>
          </a:bodyPr>
          <a:lstStyle/>
          <a:p>
            <a:pPr>
              <a:defRPr/>
            </a:pPr>
            <a:r>
              <a:rPr lang="en-US" sz="2300" dirty="0">
                <a:solidFill>
                  <a:srgbClr val="0070C0"/>
                </a:solidFill>
                <a:latin typeface="+mn-lt"/>
              </a:rPr>
              <a:t>G</a:t>
            </a:r>
          </a:p>
        </p:txBody>
      </p:sp>
      <p:sp>
        <p:nvSpPr>
          <p:cNvPr id="6" name="TextBox 5"/>
          <p:cNvSpPr txBox="1"/>
          <p:nvPr/>
        </p:nvSpPr>
        <p:spPr>
          <a:xfrm>
            <a:off x="2895600" y="2057400"/>
            <a:ext cx="381000" cy="446088"/>
          </a:xfrm>
          <a:prstGeom prst="rect">
            <a:avLst/>
          </a:prstGeom>
          <a:noFill/>
        </p:spPr>
        <p:txBody>
          <a:bodyPr>
            <a:spAutoFit/>
          </a:bodyPr>
          <a:lstStyle/>
          <a:p>
            <a:pPr algn="ctr">
              <a:defRPr/>
            </a:pPr>
            <a:r>
              <a:rPr lang="en-US" sz="2300" dirty="0">
                <a:solidFill>
                  <a:srgbClr val="0070C0"/>
                </a:solidFill>
                <a:latin typeface="+mn-lt"/>
              </a:rPr>
              <a:t>G</a:t>
            </a:r>
          </a:p>
        </p:txBody>
      </p:sp>
      <p:sp>
        <p:nvSpPr>
          <p:cNvPr id="7" name="TextBox 6"/>
          <p:cNvSpPr txBox="1"/>
          <p:nvPr/>
        </p:nvSpPr>
        <p:spPr>
          <a:xfrm>
            <a:off x="3276600" y="2057400"/>
            <a:ext cx="533400" cy="446088"/>
          </a:xfrm>
          <a:prstGeom prst="rect">
            <a:avLst/>
          </a:prstGeom>
          <a:noFill/>
        </p:spPr>
        <p:txBody>
          <a:bodyPr>
            <a:spAutoFit/>
          </a:bodyPr>
          <a:lstStyle/>
          <a:p>
            <a:pPr algn="ctr">
              <a:defRPr/>
            </a:pPr>
            <a:r>
              <a:rPr lang="en-US" sz="2300" dirty="0">
                <a:solidFill>
                  <a:srgbClr val="0070C0"/>
                </a:solidFill>
                <a:latin typeface="+mn-lt"/>
              </a:rPr>
              <a:t>A</a:t>
            </a:r>
          </a:p>
        </p:txBody>
      </p:sp>
      <p:sp>
        <p:nvSpPr>
          <p:cNvPr id="8" name="TextBox 7"/>
          <p:cNvSpPr txBox="1"/>
          <p:nvPr/>
        </p:nvSpPr>
        <p:spPr>
          <a:xfrm>
            <a:off x="3810000" y="2057400"/>
            <a:ext cx="457200" cy="446088"/>
          </a:xfrm>
          <a:prstGeom prst="rect">
            <a:avLst/>
          </a:prstGeom>
          <a:noFill/>
        </p:spPr>
        <p:txBody>
          <a:bodyPr>
            <a:spAutoFit/>
          </a:bodyPr>
          <a:lstStyle/>
          <a:p>
            <a:pPr algn="ctr">
              <a:defRPr/>
            </a:pPr>
            <a:r>
              <a:rPr lang="en-US" sz="2300" dirty="0">
                <a:solidFill>
                  <a:srgbClr val="0070C0"/>
                </a:solidFill>
                <a:latin typeface="+mn-lt"/>
              </a:rPr>
              <a:t>U</a:t>
            </a:r>
          </a:p>
        </p:txBody>
      </p:sp>
      <p:sp>
        <p:nvSpPr>
          <p:cNvPr id="9" name="TextBox 8"/>
          <p:cNvSpPr txBox="1"/>
          <p:nvPr/>
        </p:nvSpPr>
        <p:spPr>
          <a:xfrm>
            <a:off x="4343400" y="2057400"/>
            <a:ext cx="457200" cy="446088"/>
          </a:xfrm>
          <a:prstGeom prst="rect">
            <a:avLst/>
          </a:prstGeom>
          <a:noFill/>
        </p:spPr>
        <p:txBody>
          <a:bodyPr>
            <a:spAutoFit/>
          </a:bodyPr>
          <a:lstStyle/>
          <a:p>
            <a:pPr algn="ctr">
              <a:defRPr/>
            </a:pPr>
            <a:r>
              <a:rPr lang="en-US" sz="2300" dirty="0">
                <a:solidFill>
                  <a:srgbClr val="0070C0"/>
                </a:solidFill>
                <a:latin typeface="+mn-lt"/>
              </a:rPr>
              <a:t>G</a:t>
            </a:r>
          </a:p>
        </p:txBody>
      </p:sp>
      <p:sp>
        <p:nvSpPr>
          <p:cNvPr id="10" name="TextBox 9"/>
          <p:cNvSpPr txBox="1"/>
          <p:nvPr/>
        </p:nvSpPr>
        <p:spPr>
          <a:xfrm>
            <a:off x="4953000" y="2057400"/>
            <a:ext cx="457200" cy="446088"/>
          </a:xfrm>
          <a:prstGeom prst="rect">
            <a:avLst/>
          </a:prstGeom>
          <a:noFill/>
        </p:spPr>
        <p:txBody>
          <a:bodyPr>
            <a:spAutoFit/>
          </a:bodyPr>
          <a:lstStyle/>
          <a:p>
            <a:pPr>
              <a:defRPr/>
            </a:pPr>
            <a:r>
              <a:rPr lang="en-US" sz="2300" dirty="0">
                <a:solidFill>
                  <a:srgbClr val="0070C0"/>
                </a:solidFill>
                <a:latin typeface="+mn-lt"/>
              </a:rPr>
              <a:t>C</a:t>
            </a:r>
          </a:p>
        </p:txBody>
      </p:sp>
      <p:sp>
        <p:nvSpPr>
          <p:cNvPr id="11" name="TextBox 10"/>
          <p:cNvSpPr txBox="1"/>
          <p:nvPr/>
        </p:nvSpPr>
        <p:spPr>
          <a:xfrm>
            <a:off x="5486400" y="2057400"/>
            <a:ext cx="381000" cy="446088"/>
          </a:xfrm>
          <a:prstGeom prst="rect">
            <a:avLst/>
          </a:prstGeom>
          <a:noFill/>
        </p:spPr>
        <p:txBody>
          <a:bodyPr>
            <a:spAutoFit/>
          </a:bodyPr>
          <a:lstStyle/>
          <a:p>
            <a:pPr algn="ctr">
              <a:defRPr/>
            </a:pPr>
            <a:r>
              <a:rPr lang="en-US" sz="2300" dirty="0">
                <a:solidFill>
                  <a:srgbClr val="0070C0"/>
                </a:solidFill>
                <a:latin typeface="+mn-lt"/>
              </a:rPr>
              <a:t>C</a:t>
            </a:r>
          </a:p>
        </p:txBody>
      </p:sp>
      <p:sp>
        <p:nvSpPr>
          <p:cNvPr id="12" name="TextBox 11"/>
          <p:cNvSpPr txBox="1"/>
          <p:nvPr/>
        </p:nvSpPr>
        <p:spPr>
          <a:xfrm>
            <a:off x="5867400" y="2057400"/>
            <a:ext cx="685800" cy="446088"/>
          </a:xfrm>
          <a:prstGeom prst="rect">
            <a:avLst/>
          </a:prstGeom>
          <a:noFill/>
        </p:spPr>
        <p:txBody>
          <a:bodyPr>
            <a:spAutoFit/>
          </a:bodyPr>
          <a:lstStyle/>
          <a:p>
            <a:pPr algn="ctr">
              <a:defRPr/>
            </a:pPr>
            <a:r>
              <a:rPr lang="en-US" sz="2300" dirty="0">
                <a:solidFill>
                  <a:srgbClr val="0070C0"/>
                </a:solidFill>
                <a:latin typeface="+mn-lt"/>
              </a:rPr>
              <a:t>C</a:t>
            </a:r>
          </a:p>
        </p:txBody>
      </p:sp>
      <p:sp>
        <p:nvSpPr>
          <p:cNvPr id="13" name="TextBox 12"/>
          <p:cNvSpPr txBox="1"/>
          <p:nvPr/>
        </p:nvSpPr>
        <p:spPr>
          <a:xfrm>
            <a:off x="6477000" y="2057400"/>
            <a:ext cx="457200" cy="446088"/>
          </a:xfrm>
          <a:prstGeom prst="rect">
            <a:avLst/>
          </a:prstGeom>
          <a:noFill/>
        </p:spPr>
        <p:txBody>
          <a:bodyPr>
            <a:spAutoFit/>
          </a:bodyPr>
          <a:lstStyle/>
          <a:p>
            <a:pPr algn="ctr">
              <a:defRPr/>
            </a:pPr>
            <a:r>
              <a:rPr lang="en-US" sz="2300" dirty="0">
                <a:solidFill>
                  <a:srgbClr val="0070C0"/>
                </a:solidFill>
                <a:latin typeface="+mn-lt"/>
              </a:rPr>
              <a:t>U</a:t>
            </a:r>
          </a:p>
        </p:txBody>
      </p:sp>
      <p:sp>
        <p:nvSpPr>
          <p:cNvPr id="14" name="TextBox 13"/>
          <p:cNvSpPr txBox="1"/>
          <p:nvPr/>
        </p:nvSpPr>
        <p:spPr>
          <a:xfrm>
            <a:off x="6934200" y="2057400"/>
            <a:ext cx="533400" cy="446088"/>
          </a:xfrm>
          <a:prstGeom prst="rect">
            <a:avLst/>
          </a:prstGeom>
          <a:noFill/>
        </p:spPr>
        <p:txBody>
          <a:bodyPr>
            <a:spAutoFit/>
          </a:bodyPr>
          <a:lstStyle/>
          <a:p>
            <a:pPr algn="ctr">
              <a:defRPr/>
            </a:pPr>
            <a:r>
              <a:rPr lang="en-US" sz="2300" dirty="0">
                <a:solidFill>
                  <a:srgbClr val="0070C0"/>
                </a:solidFill>
                <a:latin typeface="+mn-lt"/>
              </a:rPr>
              <a:t>A</a:t>
            </a:r>
          </a:p>
        </p:txBody>
      </p:sp>
      <p:sp>
        <p:nvSpPr>
          <p:cNvPr id="15" name="TextBox 14"/>
          <p:cNvSpPr txBox="1"/>
          <p:nvPr/>
        </p:nvSpPr>
        <p:spPr>
          <a:xfrm>
            <a:off x="7391400" y="2057400"/>
            <a:ext cx="533400" cy="446088"/>
          </a:xfrm>
          <a:prstGeom prst="rect">
            <a:avLst/>
          </a:prstGeom>
          <a:noFill/>
        </p:spPr>
        <p:txBody>
          <a:bodyPr>
            <a:spAutoFit/>
          </a:bodyPr>
          <a:lstStyle/>
          <a:p>
            <a:pPr algn="ctr">
              <a:defRPr/>
            </a:pPr>
            <a:r>
              <a:rPr lang="en-US" sz="2300" dirty="0">
                <a:solidFill>
                  <a:srgbClr val="0070C0"/>
                </a:solidFill>
                <a:latin typeface="+mn-lt"/>
              </a:rPr>
              <a:t>A</a:t>
            </a:r>
          </a:p>
        </p:txBody>
      </p:sp>
      <p:sp>
        <p:nvSpPr>
          <p:cNvPr id="16" name="TextBox 15"/>
          <p:cNvSpPr txBox="1"/>
          <p:nvPr/>
        </p:nvSpPr>
        <p:spPr>
          <a:xfrm>
            <a:off x="7772400" y="2057400"/>
            <a:ext cx="685800" cy="446088"/>
          </a:xfrm>
          <a:prstGeom prst="rect">
            <a:avLst/>
          </a:prstGeom>
          <a:noFill/>
        </p:spPr>
        <p:txBody>
          <a:bodyPr>
            <a:spAutoFit/>
          </a:bodyPr>
          <a:lstStyle/>
          <a:p>
            <a:pPr algn="ctr">
              <a:defRPr/>
            </a:pPr>
            <a:r>
              <a:rPr lang="en-US" sz="2300" dirty="0">
                <a:solidFill>
                  <a:srgbClr val="0070C0"/>
                </a:solidFill>
                <a:latin typeface="+mn-lt"/>
              </a:rPr>
              <a:t>G</a:t>
            </a:r>
          </a:p>
        </p:txBody>
      </p:sp>
      <p:pic>
        <p:nvPicPr>
          <p:cNvPr id="24592" name="Picture 17" descr="http://micro.magnet.fsu.edu/cells/nucleus/images/nucleusfigure1.jpg"/>
          <p:cNvPicPr>
            <a:picLocks noChangeAspect="1" noChangeArrowheads="1"/>
          </p:cNvPicPr>
          <p:nvPr/>
        </p:nvPicPr>
        <p:blipFill>
          <a:blip r:embed="rId2" cstate="print"/>
          <a:srcRect/>
          <a:stretch>
            <a:fillRect/>
          </a:stretch>
        </p:blipFill>
        <p:spPr bwMode="auto">
          <a:xfrm>
            <a:off x="6019800" y="3048000"/>
            <a:ext cx="242887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How do you TRANSLATE DNA? </a:t>
            </a:r>
          </a:p>
        </p:txBody>
      </p:sp>
      <p:sp>
        <p:nvSpPr>
          <p:cNvPr id="25603" name="Content Placeholder 2"/>
          <p:cNvSpPr>
            <a:spLocks noGrp="1"/>
          </p:cNvSpPr>
          <p:nvPr>
            <p:ph sz="quarter" idx="1"/>
          </p:nvPr>
        </p:nvSpPr>
        <p:spPr>
          <a:xfrm>
            <a:off x="457200" y="1219200"/>
            <a:ext cx="8229600" cy="3124200"/>
          </a:xfrm>
        </p:spPr>
        <p:txBody>
          <a:bodyPr/>
          <a:lstStyle/>
          <a:p>
            <a:pPr eaLnBrk="1" hangingPunct="1"/>
            <a:r>
              <a:rPr lang="en-US" smtClean="0"/>
              <a:t>Now you have your new mRNA strand!</a:t>
            </a:r>
          </a:p>
          <a:p>
            <a:pPr lvl="1" eaLnBrk="1" hangingPunct="1"/>
            <a:r>
              <a:rPr lang="en-US" smtClean="0">
                <a:solidFill>
                  <a:srgbClr val="0070C0"/>
                </a:solidFill>
              </a:rPr>
              <a:t>G  G  A  U  G  C  C  C  U  A  A  G</a:t>
            </a:r>
          </a:p>
          <a:p>
            <a:pPr lvl="2" eaLnBrk="1" hangingPunct="1"/>
            <a:r>
              <a:rPr lang="en-US" smtClean="0"/>
              <a:t>It is smaller than the DNA strand, and can leave the nucleus for the cytoplasm. </a:t>
            </a:r>
          </a:p>
          <a:p>
            <a:pPr lvl="1" eaLnBrk="1" hangingPunct="1"/>
            <a:r>
              <a:rPr lang="en-US" smtClean="0"/>
              <a:t>Once in the cytoplasm, it hooks up with a ribosome, that “reads” the mRNA strand three nucleotides at a time (a codon) with the help of tRNA. </a:t>
            </a:r>
          </a:p>
          <a:p>
            <a:pPr lvl="2" eaLnBrk="1" hangingPunct="1"/>
            <a:r>
              <a:rPr lang="en-US" smtClean="0"/>
              <a:t>This process is </a:t>
            </a:r>
            <a:r>
              <a:rPr lang="en-US" u="sng" smtClean="0"/>
              <a:t>TRANSLATION.</a:t>
            </a:r>
          </a:p>
        </p:txBody>
      </p:sp>
      <p:pic>
        <p:nvPicPr>
          <p:cNvPr id="25604" name="Picture 5" descr="http://manhattan.schoolwires.com/1525108613210363/lib/1525108613210363/eukaryotic_cell.jpg"/>
          <p:cNvPicPr>
            <a:picLocks noChangeAspect="1" noChangeArrowheads="1"/>
          </p:cNvPicPr>
          <p:nvPr/>
        </p:nvPicPr>
        <p:blipFill>
          <a:blip r:embed="rId2" cstate="print"/>
          <a:srcRect/>
          <a:stretch>
            <a:fillRect/>
          </a:stretch>
        </p:blipFill>
        <p:spPr bwMode="auto">
          <a:xfrm>
            <a:off x="5410200" y="3886200"/>
            <a:ext cx="294481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609600"/>
          </a:xfrm>
        </p:spPr>
        <p:txBody>
          <a:bodyPr/>
          <a:lstStyle/>
          <a:p>
            <a:pPr eaLnBrk="1" hangingPunct="1"/>
            <a:r>
              <a:rPr lang="en-US" smtClean="0"/>
              <a:t>How do you TRANSLATE DNA?</a:t>
            </a:r>
          </a:p>
        </p:txBody>
      </p:sp>
      <p:sp>
        <p:nvSpPr>
          <p:cNvPr id="4" name="Rectangle 2"/>
          <p:cNvSpPr txBox="1">
            <a:spLocks noChangeArrowheads="1"/>
          </p:cNvSpPr>
          <p:nvPr/>
        </p:nvSpPr>
        <p:spPr>
          <a:xfrm>
            <a:off x="168275" y="1905000"/>
            <a:ext cx="7772400" cy="4114800"/>
          </a:xfrm>
          <a:prstGeom prst="rect">
            <a:avLst/>
          </a:prstGeom>
          <a:noFill/>
        </p:spPr>
        <p:txBody>
          <a:bodyPr lIns="90488" tIns="44450" rIns="90488" bIns="44450">
            <a:normAutofit/>
          </a:bodyPr>
          <a:lstStyle/>
          <a:p>
            <a:pPr marL="274320" indent="-274320" fontAlgn="auto">
              <a:spcBef>
                <a:spcPts val="600"/>
              </a:spcBef>
              <a:spcAft>
                <a:spcPts val="0"/>
              </a:spcAft>
              <a:buClr>
                <a:schemeClr val="accent1"/>
              </a:buClr>
              <a:buSzPct val="76000"/>
              <a:defRPr/>
            </a:pPr>
            <a:r>
              <a:rPr lang="en-US" sz="2600">
                <a:latin typeface="+mn-lt"/>
              </a:rPr>
              <a:t> </a:t>
            </a:r>
          </a:p>
        </p:txBody>
      </p:sp>
      <p:sp>
        <p:nvSpPr>
          <p:cNvPr id="26628" name="Rectangle 3"/>
          <p:cNvSpPr>
            <a:spLocks noChangeArrowheads="1"/>
          </p:cNvSpPr>
          <p:nvPr/>
        </p:nvSpPr>
        <p:spPr bwMode="auto">
          <a:xfrm>
            <a:off x="168275" y="2362200"/>
            <a:ext cx="7772400" cy="41148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200"/>
              <a:t> </a:t>
            </a:r>
          </a:p>
        </p:txBody>
      </p:sp>
      <p:sp>
        <p:nvSpPr>
          <p:cNvPr id="26629" name="Freeform 4"/>
          <p:cNvSpPr>
            <a:spLocks/>
          </p:cNvSpPr>
          <p:nvPr/>
        </p:nvSpPr>
        <p:spPr bwMode="auto">
          <a:xfrm>
            <a:off x="1444625" y="18288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cmpd="sng">
            <a:solidFill>
              <a:schemeClr val="tx1"/>
            </a:solidFill>
            <a:prstDash val="solid"/>
            <a:round/>
            <a:headEnd type="none" w="med" len="med"/>
            <a:tailEnd type="none" w="med" len="med"/>
          </a:ln>
        </p:spPr>
        <p:txBody>
          <a:bodyPr/>
          <a:lstStyle/>
          <a:p>
            <a:endParaRPr lang="en-US"/>
          </a:p>
        </p:txBody>
      </p:sp>
      <p:sp>
        <p:nvSpPr>
          <p:cNvPr id="26630" name="Freeform 5"/>
          <p:cNvSpPr>
            <a:spLocks/>
          </p:cNvSpPr>
          <p:nvPr/>
        </p:nvSpPr>
        <p:spPr bwMode="auto">
          <a:xfrm>
            <a:off x="1539875" y="52959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cmpd="sng">
            <a:solidFill>
              <a:schemeClr val="tx1"/>
            </a:solidFill>
            <a:prstDash val="solid"/>
            <a:round/>
            <a:headEnd type="none" w="med" len="med"/>
            <a:tailEnd type="none" w="med" len="med"/>
          </a:ln>
        </p:spPr>
        <p:txBody>
          <a:bodyPr/>
          <a:lstStyle/>
          <a:p>
            <a:endParaRPr lang="en-US"/>
          </a:p>
        </p:txBody>
      </p:sp>
      <p:sp>
        <p:nvSpPr>
          <p:cNvPr id="26631" name="AutoShape 6"/>
          <p:cNvSpPr>
            <a:spLocks noChangeArrowheads="1"/>
          </p:cNvSpPr>
          <p:nvPr/>
        </p:nvSpPr>
        <p:spPr bwMode="auto">
          <a:xfrm>
            <a:off x="2251075" y="2311400"/>
            <a:ext cx="1701800" cy="3225800"/>
          </a:xfrm>
          <a:prstGeom prst="roundRect">
            <a:avLst>
              <a:gd name="adj" fmla="val 12495"/>
            </a:avLst>
          </a:prstGeom>
          <a:solidFill>
            <a:srgbClr val="F39FD1"/>
          </a:solidFill>
          <a:ln w="50800">
            <a:solidFill>
              <a:schemeClr val="tx1"/>
            </a:solidFill>
            <a:round/>
            <a:headEnd/>
            <a:tailEnd/>
          </a:ln>
        </p:spPr>
        <p:txBody>
          <a:bodyPr wrap="none" anchor="ctr"/>
          <a:lstStyle/>
          <a:p>
            <a:endParaRPr lang="en-US"/>
          </a:p>
        </p:txBody>
      </p:sp>
      <p:sp>
        <p:nvSpPr>
          <p:cNvPr id="26632" name="AutoShape 7"/>
          <p:cNvSpPr>
            <a:spLocks noChangeArrowheads="1"/>
          </p:cNvSpPr>
          <p:nvPr/>
        </p:nvSpPr>
        <p:spPr bwMode="auto">
          <a:xfrm>
            <a:off x="4038600" y="2362200"/>
            <a:ext cx="1701800" cy="3225800"/>
          </a:xfrm>
          <a:prstGeom prst="roundRect">
            <a:avLst>
              <a:gd name="adj" fmla="val 12495"/>
            </a:avLst>
          </a:prstGeom>
          <a:solidFill>
            <a:srgbClr val="F39FD1"/>
          </a:solidFill>
          <a:ln w="50800">
            <a:solidFill>
              <a:schemeClr val="tx1"/>
            </a:solidFill>
            <a:round/>
            <a:headEnd/>
            <a:tailEnd/>
          </a:ln>
        </p:spPr>
        <p:txBody>
          <a:bodyPr wrap="none" anchor="ctr"/>
          <a:lstStyle/>
          <a:p>
            <a:endParaRPr lang="en-US"/>
          </a:p>
        </p:txBody>
      </p:sp>
      <p:sp>
        <p:nvSpPr>
          <p:cNvPr id="26633" name="Rectangle 8"/>
          <p:cNvSpPr>
            <a:spLocks noChangeArrowheads="1"/>
          </p:cNvSpPr>
          <p:nvPr/>
        </p:nvSpPr>
        <p:spPr bwMode="auto">
          <a:xfrm>
            <a:off x="2667000" y="2665413"/>
            <a:ext cx="1022350" cy="1190625"/>
          </a:xfrm>
          <a:prstGeom prst="rect">
            <a:avLst/>
          </a:prstGeom>
          <a:noFill/>
          <a:ln w="12700">
            <a:noFill/>
            <a:miter lim="800000"/>
            <a:headEnd/>
            <a:tailEnd/>
          </a:ln>
        </p:spPr>
        <p:txBody>
          <a:bodyPr wrap="none" anchor="ctr"/>
          <a:lstStyle/>
          <a:p>
            <a:endParaRPr lang="en-US"/>
          </a:p>
        </p:txBody>
      </p:sp>
      <p:sp>
        <p:nvSpPr>
          <p:cNvPr id="11" name="Rectangle 9"/>
          <p:cNvSpPr>
            <a:spLocks noChangeArrowheads="1"/>
          </p:cNvSpPr>
          <p:nvPr/>
        </p:nvSpPr>
        <p:spPr bwMode="auto">
          <a:xfrm>
            <a:off x="7256463" y="5929313"/>
            <a:ext cx="1114425"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solidFill>
                  <a:srgbClr val="9234DB"/>
                </a:solidFill>
                <a:effectLst>
                  <a:outerShdw blurRad="38100" dist="38100" dir="2700000" algn="tl">
                    <a:srgbClr val="C0C0C0"/>
                  </a:outerShdw>
                </a:effectLst>
              </a:rPr>
              <a:t>mRNA</a:t>
            </a:r>
          </a:p>
        </p:txBody>
      </p:sp>
      <p:sp>
        <p:nvSpPr>
          <p:cNvPr id="26635" name="Line 11"/>
          <p:cNvSpPr>
            <a:spLocks noChangeShapeType="1"/>
          </p:cNvSpPr>
          <p:nvPr/>
        </p:nvSpPr>
        <p:spPr bwMode="auto">
          <a:xfrm>
            <a:off x="2225675" y="5435600"/>
            <a:ext cx="0" cy="406400"/>
          </a:xfrm>
          <a:prstGeom prst="line">
            <a:avLst/>
          </a:prstGeom>
          <a:noFill/>
          <a:ln w="50800">
            <a:solidFill>
              <a:schemeClr val="tx1"/>
            </a:solidFill>
            <a:round/>
            <a:headEnd/>
            <a:tailEnd/>
          </a:ln>
        </p:spPr>
        <p:txBody>
          <a:bodyPr wrap="none" anchor="ctr"/>
          <a:lstStyle/>
          <a:p>
            <a:endParaRPr lang="en-US"/>
          </a:p>
        </p:txBody>
      </p:sp>
      <p:sp>
        <p:nvSpPr>
          <p:cNvPr id="26636" name="Line 12"/>
          <p:cNvSpPr>
            <a:spLocks noChangeShapeType="1"/>
          </p:cNvSpPr>
          <p:nvPr/>
        </p:nvSpPr>
        <p:spPr bwMode="auto">
          <a:xfrm>
            <a:off x="2759075" y="5435600"/>
            <a:ext cx="0" cy="406400"/>
          </a:xfrm>
          <a:prstGeom prst="line">
            <a:avLst/>
          </a:prstGeom>
          <a:noFill/>
          <a:ln w="50800">
            <a:solidFill>
              <a:schemeClr val="tx1"/>
            </a:solidFill>
            <a:round/>
            <a:headEnd/>
            <a:tailEnd/>
          </a:ln>
        </p:spPr>
        <p:txBody>
          <a:bodyPr wrap="none" anchor="ctr"/>
          <a:lstStyle/>
          <a:p>
            <a:endParaRPr lang="en-US"/>
          </a:p>
        </p:txBody>
      </p:sp>
      <p:sp>
        <p:nvSpPr>
          <p:cNvPr id="26637" name="Line 13"/>
          <p:cNvSpPr>
            <a:spLocks noChangeShapeType="1"/>
          </p:cNvSpPr>
          <p:nvPr/>
        </p:nvSpPr>
        <p:spPr bwMode="auto">
          <a:xfrm>
            <a:off x="3368675" y="5435600"/>
            <a:ext cx="0" cy="406400"/>
          </a:xfrm>
          <a:prstGeom prst="line">
            <a:avLst/>
          </a:prstGeom>
          <a:noFill/>
          <a:ln w="50800">
            <a:solidFill>
              <a:schemeClr val="tx1"/>
            </a:solidFill>
            <a:round/>
            <a:headEnd/>
            <a:tailEnd/>
          </a:ln>
        </p:spPr>
        <p:txBody>
          <a:bodyPr wrap="none" anchor="ctr"/>
          <a:lstStyle/>
          <a:p>
            <a:endParaRPr lang="en-US"/>
          </a:p>
        </p:txBody>
      </p:sp>
      <p:sp>
        <p:nvSpPr>
          <p:cNvPr id="26638" name="Line 14"/>
          <p:cNvSpPr>
            <a:spLocks noChangeShapeType="1"/>
          </p:cNvSpPr>
          <p:nvPr/>
        </p:nvSpPr>
        <p:spPr bwMode="auto">
          <a:xfrm>
            <a:off x="3978275" y="5435600"/>
            <a:ext cx="0" cy="406400"/>
          </a:xfrm>
          <a:prstGeom prst="line">
            <a:avLst/>
          </a:prstGeom>
          <a:noFill/>
          <a:ln w="50800">
            <a:solidFill>
              <a:schemeClr val="tx1"/>
            </a:solidFill>
            <a:round/>
            <a:headEnd/>
            <a:tailEnd/>
          </a:ln>
        </p:spPr>
        <p:txBody>
          <a:bodyPr wrap="none" anchor="ctr"/>
          <a:lstStyle/>
          <a:p>
            <a:endParaRPr lang="en-US"/>
          </a:p>
        </p:txBody>
      </p:sp>
      <p:sp>
        <p:nvSpPr>
          <p:cNvPr id="26639" name="Rectangle 15"/>
          <p:cNvSpPr>
            <a:spLocks noChangeArrowheads="1"/>
          </p:cNvSpPr>
          <p:nvPr/>
        </p:nvSpPr>
        <p:spPr bwMode="auto">
          <a:xfrm>
            <a:off x="22875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26640" name="Rectangle 16"/>
          <p:cNvSpPr>
            <a:spLocks noChangeArrowheads="1"/>
          </p:cNvSpPr>
          <p:nvPr/>
        </p:nvSpPr>
        <p:spPr bwMode="auto">
          <a:xfrm>
            <a:off x="28209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26641" name="Rectangle 17"/>
          <p:cNvSpPr>
            <a:spLocks noChangeArrowheads="1"/>
          </p:cNvSpPr>
          <p:nvPr/>
        </p:nvSpPr>
        <p:spPr bwMode="auto">
          <a:xfrm>
            <a:off x="3354388" y="54260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26642" name="Line 18"/>
          <p:cNvSpPr>
            <a:spLocks noChangeShapeType="1"/>
          </p:cNvSpPr>
          <p:nvPr/>
        </p:nvSpPr>
        <p:spPr bwMode="auto">
          <a:xfrm>
            <a:off x="4587875" y="5435600"/>
            <a:ext cx="0" cy="406400"/>
          </a:xfrm>
          <a:prstGeom prst="line">
            <a:avLst/>
          </a:prstGeom>
          <a:noFill/>
          <a:ln w="50800">
            <a:solidFill>
              <a:schemeClr val="tx1"/>
            </a:solidFill>
            <a:round/>
            <a:headEnd/>
            <a:tailEnd/>
          </a:ln>
        </p:spPr>
        <p:txBody>
          <a:bodyPr wrap="none" anchor="ctr"/>
          <a:lstStyle/>
          <a:p>
            <a:endParaRPr lang="en-US"/>
          </a:p>
        </p:txBody>
      </p:sp>
      <p:sp>
        <p:nvSpPr>
          <p:cNvPr id="26643" name="Line 19"/>
          <p:cNvSpPr>
            <a:spLocks noChangeShapeType="1"/>
          </p:cNvSpPr>
          <p:nvPr/>
        </p:nvSpPr>
        <p:spPr bwMode="auto">
          <a:xfrm>
            <a:off x="5730875" y="5435600"/>
            <a:ext cx="0" cy="406400"/>
          </a:xfrm>
          <a:prstGeom prst="line">
            <a:avLst/>
          </a:prstGeom>
          <a:noFill/>
          <a:ln w="50800">
            <a:solidFill>
              <a:schemeClr val="tx1"/>
            </a:solidFill>
            <a:round/>
            <a:headEnd/>
            <a:tailEnd/>
          </a:ln>
        </p:spPr>
        <p:txBody>
          <a:bodyPr wrap="none" anchor="ctr"/>
          <a:lstStyle/>
          <a:p>
            <a:endParaRPr lang="en-US"/>
          </a:p>
        </p:txBody>
      </p:sp>
      <p:sp>
        <p:nvSpPr>
          <p:cNvPr id="26644" name="Line 20"/>
          <p:cNvSpPr>
            <a:spLocks noChangeShapeType="1"/>
          </p:cNvSpPr>
          <p:nvPr/>
        </p:nvSpPr>
        <p:spPr bwMode="auto">
          <a:xfrm>
            <a:off x="5197475" y="5435600"/>
            <a:ext cx="0" cy="406400"/>
          </a:xfrm>
          <a:prstGeom prst="line">
            <a:avLst/>
          </a:prstGeom>
          <a:noFill/>
          <a:ln w="50800">
            <a:solidFill>
              <a:schemeClr val="tx1"/>
            </a:solidFill>
            <a:round/>
            <a:headEnd/>
            <a:tailEnd/>
          </a:ln>
        </p:spPr>
        <p:txBody>
          <a:bodyPr wrap="none" anchor="ctr"/>
          <a:lstStyle/>
          <a:p>
            <a:endParaRPr lang="en-US"/>
          </a:p>
        </p:txBody>
      </p:sp>
      <p:sp>
        <p:nvSpPr>
          <p:cNvPr id="26645" name="Rectangle 21"/>
          <p:cNvSpPr>
            <a:spLocks noChangeArrowheads="1"/>
          </p:cNvSpPr>
          <p:nvPr/>
        </p:nvSpPr>
        <p:spPr bwMode="auto">
          <a:xfrm>
            <a:off x="40401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26646" name="Rectangle 22"/>
          <p:cNvSpPr>
            <a:spLocks noChangeArrowheads="1"/>
          </p:cNvSpPr>
          <p:nvPr/>
        </p:nvSpPr>
        <p:spPr bwMode="auto">
          <a:xfrm>
            <a:off x="46497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26647" name="Rectangle 23"/>
          <p:cNvSpPr>
            <a:spLocks noChangeArrowheads="1"/>
          </p:cNvSpPr>
          <p:nvPr/>
        </p:nvSpPr>
        <p:spPr bwMode="auto">
          <a:xfrm>
            <a:off x="52593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26648" name="Line 24"/>
          <p:cNvSpPr>
            <a:spLocks noChangeShapeType="1"/>
          </p:cNvSpPr>
          <p:nvPr/>
        </p:nvSpPr>
        <p:spPr bwMode="auto">
          <a:xfrm>
            <a:off x="7331075" y="5435600"/>
            <a:ext cx="0" cy="406400"/>
          </a:xfrm>
          <a:prstGeom prst="line">
            <a:avLst/>
          </a:prstGeom>
          <a:noFill/>
          <a:ln w="50800">
            <a:solidFill>
              <a:schemeClr val="tx1"/>
            </a:solidFill>
            <a:round/>
            <a:headEnd/>
            <a:tailEnd/>
          </a:ln>
        </p:spPr>
        <p:txBody>
          <a:bodyPr wrap="none" anchor="ctr"/>
          <a:lstStyle/>
          <a:p>
            <a:endParaRPr lang="en-US"/>
          </a:p>
        </p:txBody>
      </p:sp>
      <p:sp>
        <p:nvSpPr>
          <p:cNvPr id="26649" name="Line 25"/>
          <p:cNvSpPr>
            <a:spLocks noChangeShapeType="1"/>
          </p:cNvSpPr>
          <p:nvPr/>
        </p:nvSpPr>
        <p:spPr bwMode="auto">
          <a:xfrm>
            <a:off x="6797675" y="5435600"/>
            <a:ext cx="0" cy="406400"/>
          </a:xfrm>
          <a:prstGeom prst="line">
            <a:avLst/>
          </a:prstGeom>
          <a:noFill/>
          <a:ln w="50800">
            <a:solidFill>
              <a:schemeClr val="tx1"/>
            </a:solidFill>
            <a:round/>
            <a:headEnd/>
            <a:tailEnd/>
          </a:ln>
        </p:spPr>
        <p:txBody>
          <a:bodyPr wrap="none" anchor="ctr"/>
          <a:lstStyle/>
          <a:p>
            <a:endParaRPr lang="en-US"/>
          </a:p>
        </p:txBody>
      </p:sp>
      <p:sp>
        <p:nvSpPr>
          <p:cNvPr id="26650" name="Line 26"/>
          <p:cNvSpPr>
            <a:spLocks noChangeShapeType="1"/>
          </p:cNvSpPr>
          <p:nvPr/>
        </p:nvSpPr>
        <p:spPr bwMode="auto">
          <a:xfrm>
            <a:off x="6264275" y="5435600"/>
            <a:ext cx="0" cy="406400"/>
          </a:xfrm>
          <a:prstGeom prst="line">
            <a:avLst/>
          </a:prstGeom>
          <a:noFill/>
          <a:ln w="50800">
            <a:solidFill>
              <a:schemeClr val="tx1"/>
            </a:solidFill>
            <a:round/>
            <a:headEnd/>
            <a:tailEnd/>
          </a:ln>
        </p:spPr>
        <p:txBody>
          <a:bodyPr wrap="none" anchor="ctr"/>
          <a:lstStyle/>
          <a:p>
            <a:endParaRPr lang="en-US"/>
          </a:p>
        </p:txBody>
      </p:sp>
      <p:sp>
        <p:nvSpPr>
          <p:cNvPr id="26651" name="Line 27"/>
          <p:cNvSpPr>
            <a:spLocks noChangeShapeType="1"/>
          </p:cNvSpPr>
          <p:nvPr/>
        </p:nvSpPr>
        <p:spPr bwMode="auto">
          <a:xfrm>
            <a:off x="7864475" y="5435600"/>
            <a:ext cx="0" cy="406400"/>
          </a:xfrm>
          <a:prstGeom prst="line">
            <a:avLst/>
          </a:prstGeom>
          <a:noFill/>
          <a:ln w="50800">
            <a:solidFill>
              <a:schemeClr val="tx1"/>
            </a:solidFill>
            <a:round/>
            <a:headEnd/>
            <a:tailEnd/>
          </a:ln>
        </p:spPr>
        <p:txBody>
          <a:bodyPr wrap="none" anchor="ctr"/>
          <a:lstStyle/>
          <a:p>
            <a:endParaRPr lang="en-US"/>
          </a:p>
        </p:txBody>
      </p:sp>
      <p:sp>
        <p:nvSpPr>
          <p:cNvPr id="26652" name="Rectangle 28"/>
          <p:cNvSpPr>
            <a:spLocks noChangeArrowheads="1"/>
          </p:cNvSpPr>
          <p:nvPr/>
        </p:nvSpPr>
        <p:spPr bwMode="auto">
          <a:xfrm>
            <a:off x="57927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26653" name="Rectangle 29"/>
          <p:cNvSpPr>
            <a:spLocks noChangeArrowheads="1"/>
          </p:cNvSpPr>
          <p:nvPr/>
        </p:nvSpPr>
        <p:spPr bwMode="auto">
          <a:xfrm>
            <a:off x="63261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26654" name="Rectangle 30"/>
          <p:cNvSpPr>
            <a:spLocks noChangeArrowheads="1"/>
          </p:cNvSpPr>
          <p:nvPr/>
        </p:nvSpPr>
        <p:spPr bwMode="auto">
          <a:xfrm>
            <a:off x="68595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26655" name="Rectangle 31"/>
          <p:cNvSpPr>
            <a:spLocks noChangeArrowheads="1"/>
          </p:cNvSpPr>
          <p:nvPr/>
        </p:nvSpPr>
        <p:spPr bwMode="auto">
          <a:xfrm>
            <a:off x="7392988"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26656" name="Rectangle 32"/>
          <p:cNvSpPr>
            <a:spLocks noChangeArrowheads="1"/>
          </p:cNvSpPr>
          <p:nvPr/>
        </p:nvSpPr>
        <p:spPr bwMode="auto">
          <a:xfrm>
            <a:off x="7926388" y="54260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26657" name="Freeform 33"/>
          <p:cNvSpPr>
            <a:spLocks/>
          </p:cNvSpPr>
          <p:nvPr/>
        </p:nvSpPr>
        <p:spPr bwMode="auto">
          <a:xfrm>
            <a:off x="2225675" y="2209800"/>
            <a:ext cx="1620838" cy="2668588"/>
          </a:xfrm>
          <a:custGeom>
            <a:avLst/>
            <a:gdLst>
              <a:gd name="T0" fmla="*/ 2147483647 w 1021"/>
              <a:gd name="T1" fmla="*/ 2147483647 h 1681"/>
              <a:gd name="T2" fmla="*/ 2147483647 w 1021"/>
              <a:gd name="T3" fmla="*/ 2147483647 h 1681"/>
              <a:gd name="T4" fmla="*/ 2147483647 w 1021"/>
              <a:gd name="T5" fmla="*/ 2147483647 h 1681"/>
              <a:gd name="T6" fmla="*/ 2147483647 w 1021"/>
              <a:gd name="T7" fmla="*/ 2147483647 h 1681"/>
              <a:gd name="T8" fmla="*/ 2147483647 w 1021"/>
              <a:gd name="T9" fmla="*/ 2147483647 h 1681"/>
              <a:gd name="T10" fmla="*/ 2147483647 w 1021"/>
              <a:gd name="T11" fmla="*/ 2147483647 h 1681"/>
              <a:gd name="T12" fmla="*/ 2147483647 w 1021"/>
              <a:gd name="T13" fmla="*/ 2147483647 h 1681"/>
              <a:gd name="T14" fmla="*/ 2147483647 w 1021"/>
              <a:gd name="T15" fmla="*/ 2147483647 h 1681"/>
              <a:gd name="T16" fmla="*/ 2147483647 w 1021"/>
              <a:gd name="T17" fmla="*/ 2147483647 h 1681"/>
              <a:gd name="T18" fmla="*/ 2147483647 w 1021"/>
              <a:gd name="T19" fmla="*/ 2147483647 h 1681"/>
              <a:gd name="T20" fmla="*/ 2147483647 w 1021"/>
              <a:gd name="T21" fmla="*/ 2147483647 h 1681"/>
              <a:gd name="T22" fmla="*/ 2147483647 w 1021"/>
              <a:gd name="T23" fmla="*/ 2147483647 h 1681"/>
              <a:gd name="T24" fmla="*/ 2147483647 w 1021"/>
              <a:gd name="T25" fmla="*/ 2147483647 h 1681"/>
              <a:gd name="T26" fmla="*/ 2147483647 w 1021"/>
              <a:gd name="T27" fmla="*/ 2147483647 h 1681"/>
              <a:gd name="T28" fmla="*/ 2147483647 w 1021"/>
              <a:gd name="T29" fmla="*/ 2147483647 h 1681"/>
              <a:gd name="T30" fmla="*/ 2147483647 w 1021"/>
              <a:gd name="T31" fmla="*/ 2147483647 h 1681"/>
              <a:gd name="T32" fmla="*/ 2147483647 w 1021"/>
              <a:gd name="T33" fmla="*/ 2147483647 h 1681"/>
              <a:gd name="T34" fmla="*/ 2147483647 w 1021"/>
              <a:gd name="T35" fmla="*/ 2147483647 h 1681"/>
              <a:gd name="T36" fmla="*/ 2147483647 w 1021"/>
              <a:gd name="T37" fmla="*/ 2147483647 h 1681"/>
              <a:gd name="T38" fmla="*/ 2147483647 w 1021"/>
              <a:gd name="T39" fmla="*/ 2147483647 h 1681"/>
              <a:gd name="T40" fmla="*/ 2147483647 w 1021"/>
              <a:gd name="T41" fmla="*/ 2147483647 h 1681"/>
              <a:gd name="T42" fmla="*/ 2147483647 w 1021"/>
              <a:gd name="T43" fmla="*/ 2147483647 h 1681"/>
              <a:gd name="T44" fmla="*/ 2147483647 w 1021"/>
              <a:gd name="T45" fmla="*/ 2147483647 h 1681"/>
              <a:gd name="T46" fmla="*/ 2147483647 w 1021"/>
              <a:gd name="T47" fmla="*/ 2147483647 h 1681"/>
              <a:gd name="T48" fmla="*/ 2147483647 w 1021"/>
              <a:gd name="T49" fmla="*/ 2147483647 h 1681"/>
              <a:gd name="T50" fmla="*/ 2147483647 w 1021"/>
              <a:gd name="T51" fmla="*/ 2147483647 h 1681"/>
              <a:gd name="T52" fmla="*/ 2147483647 w 1021"/>
              <a:gd name="T53" fmla="*/ 2147483647 h 1681"/>
              <a:gd name="T54" fmla="*/ 2147483647 w 1021"/>
              <a:gd name="T55" fmla="*/ 2147483647 h 1681"/>
              <a:gd name="T56" fmla="*/ 2147483647 w 1021"/>
              <a:gd name="T57" fmla="*/ 2147483647 h 1681"/>
              <a:gd name="T58" fmla="*/ 2147483647 w 1021"/>
              <a:gd name="T59" fmla="*/ 2147483647 h 1681"/>
              <a:gd name="T60" fmla="*/ 2147483647 w 1021"/>
              <a:gd name="T61" fmla="*/ 2147483647 h 1681"/>
              <a:gd name="T62" fmla="*/ 2147483647 w 1021"/>
              <a:gd name="T63" fmla="*/ 2147483647 h 1681"/>
              <a:gd name="T64" fmla="*/ 2147483647 w 1021"/>
              <a:gd name="T65" fmla="*/ 2147483647 h 1681"/>
              <a:gd name="T66" fmla="*/ 2147483647 w 1021"/>
              <a:gd name="T67" fmla="*/ 2147483647 h 1681"/>
              <a:gd name="T68" fmla="*/ 2147483647 w 1021"/>
              <a:gd name="T69" fmla="*/ 2147483647 h 1681"/>
              <a:gd name="T70" fmla="*/ 2147483647 w 1021"/>
              <a:gd name="T71" fmla="*/ 2147483647 h 1681"/>
              <a:gd name="T72" fmla="*/ 2147483647 w 1021"/>
              <a:gd name="T73" fmla="*/ 2147483647 h 1681"/>
              <a:gd name="T74" fmla="*/ 2147483647 w 1021"/>
              <a:gd name="T75" fmla="*/ 2147483647 h 1681"/>
              <a:gd name="T76" fmla="*/ 2147483647 w 1021"/>
              <a:gd name="T77" fmla="*/ 2147483647 h 1681"/>
              <a:gd name="T78" fmla="*/ 2147483647 w 1021"/>
              <a:gd name="T79" fmla="*/ 2147483647 h 1681"/>
              <a:gd name="T80" fmla="*/ 2147483647 w 1021"/>
              <a:gd name="T81" fmla="*/ 2147483647 h 1681"/>
              <a:gd name="T82" fmla="*/ 2147483647 w 1021"/>
              <a:gd name="T83" fmla="*/ 2147483647 h 1681"/>
              <a:gd name="T84" fmla="*/ 2147483647 w 1021"/>
              <a:gd name="T85" fmla="*/ 2147483647 h 1681"/>
              <a:gd name="T86" fmla="*/ 2147483647 w 1021"/>
              <a:gd name="T87" fmla="*/ 2147483647 h 1681"/>
              <a:gd name="T88" fmla="*/ 2147483647 w 1021"/>
              <a:gd name="T89" fmla="*/ 2147483647 h 1681"/>
              <a:gd name="T90" fmla="*/ 2147483647 w 1021"/>
              <a:gd name="T91" fmla="*/ 2147483647 h 1681"/>
              <a:gd name="T92" fmla="*/ 2147483647 w 1021"/>
              <a:gd name="T93" fmla="*/ 2147483647 h 1681"/>
              <a:gd name="T94" fmla="*/ 2147483647 w 1021"/>
              <a:gd name="T95" fmla="*/ 2147483647 h 1681"/>
              <a:gd name="T96" fmla="*/ 0 w 1021"/>
              <a:gd name="T97" fmla="*/ 2147483647 h 1681"/>
              <a:gd name="T98" fmla="*/ 2147483647 w 1021"/>
              <a:gd name="T99" fmla="*/ 2147483647 h 1681"/>
              <a:gd name="T100" fmla="*/ 2147483647 w 1021"/>
              <a:gd name="T101" fmla="*/ 2147483647 h 1681"/>
              <a:gd name="T102" fmla="*/ 2147483647 w 1021"/>
              <a:gd name="T103" fmla="*/ 2147483647 h 1681"/>
              <a:gd name="T104" fmla="*/ 2147483647 w 1021"/>
              <a:gd name="T105" fmla="*/ 2147483647 h 1681"/>
              <a:gd name="T106" fmla="*/ 2147483647 w 1021"/>
              <a:gd name="T107" fmla="*/ 2147483647 h 1681"/>
              <a:gd name="T108" fmla="*/ 2147483647 w 1021"/>
              <a:gd name="T109" fmla="*/ 2147483647 h 1681"/>
              <a:gd name="T110" fmla="*/ 2147483647 w 1021"/>
              <a:gd name="T111" fmla="*/ 2147483647 h 1681"/>
              <a:gd name="T112" fmla="*/ 2147483647 w 1021"/>
              <a:gd name="T113" fmla="*/ 2147483647 h 1681"/>
              <a:gd name="T114" fmla="*/ 2147483647 w 1021"/>
              <a:gd name="T115" fmla="*/ 2147483647 h 1681"/>
              <a:gd name="T116" fmla="*/ 2147483647 w 1021"/>
              <a:gd name="T117" fmla="*/ 2147483647 h 1681"/>
              <a:gd name="T118" fmla="*/ 2147483647 w 1021"/>
              <a:gd name="T119" fmla="*/ 2147483647 h 1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681"/>
              <a:gd name="T182" fmla="*/ 1021 w 1021"/>
              <a:gd name="T183" fmla="*/ 1681 h 1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681">
                <a:moveTo>
                  <a:pt x="624" y="0"/>
                </a:moveTo>
                <a:lnTo>
                  <a:pt x="624" y="34"/>
                </a:lnTo>
                <a:lnTo>
                  <a:pt x="600" y="80"/>
                </a:lnTo>
                <a:lnTo>
                  <a:pt x="600" y="126"/>
                </a:lnTo>
                <a:lnTo>
                  <a:pt x="600" y="160"/>
                </a:lnTo>
                <a:lnTo>
                  <a:pt x="600" y="194"/>
                </a:lnTo>
                <a:lnTo>
                  <a:pt x="600" y="229"/>
                </a:lnTo>
                <a:lnTo>
                  <a:pt x="588" y="263"/>
                </a:lnTo>
                <a:lnTo>
                  <a:pt x="588" y="309"/>
                </a:lnTo>
                <a:lnTo>
                  <a:pt x="588" y="343"/>
                </a:lnTo>
                <a:lnTo>
                  <a:pt x="588" y="377"/>
                </a:lnTo>
                <a:lnTo>
                  <a:pt x="588" y="411"/>
                </a:lnTo>
                <a:lnTo>
                  <a:pt x="588" y="446"/>
                </a:lnTo>
                <a:lnTo>
                  <a:pt x="588" y="480"/>
                </a:lnTo>
                <a:lnTo>
                  <a:pt x="588" y="514"/>
                </a:lnTo>
                <a:lnTo>
                  <a:pt x="588" y="549"/>
                </a:lnTo>
                <a:lnTo>
                  <a:pt x="588" y="583"/>
                </a:lnTo>
                <a:lnTo>
                  <a:pt x="588" y="629"/>
                </a:lnTo>
                <a:lnTo>
                  <a:pt x="588" y="663"/>
                </a:lnTo>
                <a:lnTo>
                  <a:pt x="624" y="663"/>
                </a:lnTo>
                <a:lnTo>
                  <a:pt x="660" y="674"/>
                </a:lnTo>
                <a:lnTo>
                  <a:pt x="672" y="640"/>
                </a:lnTo>
                <a:lnTo>
                  <a:pt x="672" y="606"/>
                </a:lnTo>
                <a:lnTo>
                  <a:pt x="684" y="571"/>
                </a:lnTo>
                <a:lnTo>
                  <a:pt x="720" y="549"/>
                </a:lnTo>
                <a:lnTo>
                  <a:pt x="756" y="526"/>
                </a:lnTo>
                <a:lnTo>
                  <a:pt x="792" y="526"/>
                </a:lnTo>
                <a:lnTo>
                  <a:pt x="828" y="514"/>
                </a:lnTo>
                <a:lnTo>
                  <a:pt x="876" y="526"/>
                </a:lnTo>
                <a:lnTo>
                  <a:pt x="912" y="537"/>
                </a:lnTo>
                <a:lnTo>
                  <a:pt x="948" y="560"/>
                </a:lnTo>
                <a:lnTo>
                  <a:pt x="972" y="594"/>
                </a:lnTo>
                <a:lnTo>
                  <a:pt x="996" y="629"/>
                </a:lnTo>
                <a:lnTo>
                  <a:pt x="1008" y="663"/>
                </a:lnTo>
                <a:lnTo>
                  <a:pt x="1020" y="697"/>
                </a:lnTo>
                <a:lnTo>
                  <a:pt x="1020" y="731"/>
                </a:lnTo>
                <a:lnTo>
                  <a:pt x="1020" y="766"/>
                </a:lnTo>
                <a:lnTo>
                  <a:pt x="1008" y="811"/>
                </a:lnTo>
                <a:lnTo>
                  <a:pt x="996" y="846"/>
                </a:lnTo>
                <a:lnTo>
                  <a:pt x="960" y="880"/>
                </a:lnTo>
                <a:lnTo>
                  <a:pt x="924" y="903"/>
                </a:lnTo>
                <a:lnTo>
                  <a:pt x="888" y="926"/>
                </a:lnTo>
                <a:lnTo>
                  <a:pt x="852" y="926"/>
                </a:lnTo>
                <a:lnTo>
                  <a:pt x="816" y="926"/>
                </a:lnTo>
                <a:lnTo>
                  <a:pt x="780" y="914"/>
                </a:lnTo>
                <a:lnTo>
                  <a:pt x="732" y="891"/>
                </a:lnTo>
                <a:lnTo>
                  <a:pt x="708" y="857"/>
                </a:lnTo>
                <a:lnTo>
                  <a:pt x="696" y="823"/>
                </a:lnTo>
                <a:lnTo>
                  <a:pt x="660" y="800"/>
                </a:lnTo>
                <a:lnTo>
                  <a:pt x="624" y="800"/>
                </a:lnTo>
                <a:lnTo>
                  <a:pt x="588" y="800"/>
                </a:lnTo>
                <a:lnTo>
                  <a:pt x="588" y="834"/>
                </a:lnTo>
                <a:lnTo>
                  <a:pt x="588" y="869"/>
                </a:lnTo>
                <a:lnTo>
                  <a:pt x="600" y="903"/>
                </a:lnTo>
                <a:lnTo>
                  <a:pt x="612" y="937"/>
                </a:lnTo>
                <a:lnTo>
                  <a:pt x="612" y="971"/>
                </a:lnTo>
                <a:lnTo>
                  <a:pt x="624" y="1006"/>
                </a:lnTo>
                <a:lnTo>
                  <a:pt x="624" y="1040"/>
                </a:lnTo>
                <a:lnTo>
                  <a:pt x="624" y="1074"/>
                </a:lnTo>
                <a:lnTo>
                  <a:pt x="624" y="1166"/>
                </a:lnTo>
                <a:lnTo>
                  <a:pt x="624" y="1234"/>
                </a:lnTo>
                <a:lnTo>
                  <a:pt x="624" y="1303"/>
                </a:lnTo>
                <a:lnTo>
                  <a:pt x="624" y="1349"/>
                </a:lnTo>
                <a:lnTo>
                  <a:pt x="660" y="1337"/>
                </a:lnTo>
                <a:lnTo>
                  <a:pt x="696" y="1337"/>
                </a:lnTo>
                <a:lnTo>
                  <a:pt x="732" y="1337"/>
                </a:lnTo>
                <a:lnTo>
                  <a:pt x="780" y="1337"/>
                </a:lnTo>
                <a:lnTo>
                  <a:pt x="816" y="1349"/>
                </a:lnTo>
                <a:lnTo>
                  <a:pt x="852" y="1360"/>
                </a:lnTo>
                <a:lnTo>
                  <a:pt x="888" y="1371"/>
                </a:lnTo>
                <a:lnTo>
                  <a:pt x="924" y="1383"/>
                </a:lnTo>
                <a:lnTo>
                  <a:pt x="960" y="1417"/>
                </a:lnTo>
                <a:lnTo>
                  <a:pt x="972" y="1451"/>
                </a:lnTo>
                <a:lnTo>
                  <a:pt x="996" y="1486"/>
                </a:lnTo>
                <a:lnTo>
                  <a:pt x="996" y="1520"/>
                </a:lnTo>
                <a:lnTo>
                  <a:pt x="996" y="1554"/>
                </a:lnTo>
                <a:lnTo>
                  <a:pt x="984" y="1589"/>
                </a:lnTo>
                <a:lnTo>
                  <a:pt x="960" y="1623"/>
                </a:lnTo>
                <a:lnTo>
                  <a:pt x="924" y="1646"/>
                </a:lnTo>
                <a:lnTo>
                  <a:pt x="888" y="1657"/>
                </a:lnTo>
                <a:lnTo>
                  <a:pt x="852" y="1657"/>
                </a:lnTo>
                <a:lnTo>
                  <a:pt x="804" y="1657"/>
                </a:lnTo>
                <a:lnTo>
                  <a:pt x="768" y="1669"/>
                </a:lnTo>
                <a:lnTo>
                  <a:pt x="732" y="1669"/>
                </a:lnTo>
                <a:lnTo>
                  <a:pt x="696" y="1669"/>
                </a:lnTo>
                <a:lnTo>
                  <a:pt x="660" y="1680"/>
                </a:lnTo>
                <a:lnTo>
                  <a:pt x="624" y="1680"/>
                </a:lnTo>
                <a:lnTo>
                  <a:pt x="588" y="1680"/>
                </a:lnTo>
                <a:lnTo>
                  <a:pt x="552" y="1680"/>
                </a:lnTo>
                <a:lnTo>
                  <a:pt x="516" y="1680"/>
                </a:lnTo>
                <a:lnTo>
                  <a:pt x="480" y="1680"/>
                </a:lnTo>
                <a:lnTo>
                  <a:pt x="444" y="1680"/>
                </a:lnTo>
                <a:lnTo>
                  <a:pt x="408" y="1680"/>
                </a:lnTo>
                <a:lnTo>
                  <a:pt x="372" y="1680"/>
                </a:lnTo>
                <a:lnTo>
                  <a:pt x="336" y="1669"/>
                </a:lnTo>
                <a:lnTo>
                  <a:pt x="300" y="1669"/>
                </a:lnTo>
                <a:lnTo>
                  <a:pt x="264" y="1669"/>
                </a:lnTo>
                <a:lnTo>
                  <a:pt x="228" y="1657"/>
                </a:lnTo>
                <a:lnTo>
                  <a:pt x="192" y="1646"/>
                </a:lnTo>
                <a:lnTo>
                  <a:pt x="156" y="1634"/>
                </a:lnTo>
                <a:lnTo>
                  <a:pt x="120" y="1623"/>
                </a:lnTo>
                <a:lnTo>
                  <a:pt x="96" y="1589"/>
                </a:lnTo>
                <a:lnTo>
                  <a:pt x="72" y="1554"/>
                </a:lnTo>
                <a:lnTo>
                  <a:pt x="48" y="1520"/>
                </a:lnTo>
                <a:lnTo>
                  <a:pt x="48" y="1486"/>
                </a:lnTo>
                <a:lnTo>
                  <a:pt x="60" y="1451"/>
                </a:lnTo>
                <a:lnTo>
                  <a:pt x="84" y="1417"/>
                </a:lnTo>
                <a:lnTo>
                  <a:pt x="132" y="1394"/>
                </a:lnTo>
                <a:lnTo>
                  <a:pt x="168" y="1371"/>
                </a:lnTo>
                <a:lnTo>
                  <a:pt x="204" y="1360"/>
                </a:lnTo>
                <a:lnTo>
                  <a:pt x="252" y="1349"/>
                </a:lnTo>
                <a:lnTo>
                  <a:pt x="288" y="1349"/>
                </a:lnTo>
                <a:lnTo>
                  <a:pt x="336" y="1349"/>
                </a:lnTo>
                <a:lnTo>
                  <a:pt x="372" y="1349"/>
                </a:lnTo>
                <a:lnTo>
                  <a:pt x="408" y="1349"/>
                </a:lnTo>
                <a:lnTo>
                  <a:pt x="444" y="1349"/>
                </a:lnTo>
                <a:lnTo>
                  <a:pt x="456" y="1314"/>
                </a:lnTo>
                <a:lnTo>
                  <a:pt x="456" y="1280"/>
                </a:lnTo>
                <a:lnTo>
                  <a:pt x="456" y="1246"/>
                </a:lnTo>
                <a:lnTo>
                  <a:pt x="456" y="1211"/>
                </a:lnTo>
                <a:lnTo>
                  <a:pt x="456" y="1177"/>
                </a:lnTo>
                <a:lnTo>
                  <a:pt x="456" y="1143"/>
                </a:lnTo>
                <a:lnTo>
                  <a:pt x="444" y="1109"/>
                </a:lnTo>
                <a:lnTo>
                  <a:pt x="444" y="1074"/>
                </a:lnTo>
                <a:lnTo>
                  <a:pt x="444" y="1040"/>
                </a:lnTo>
                <a:lnTo>
                  <a:pt x="444" y="1006"/>
                </a:lnTo>
                <a:lnTo>
                  <a:pt x="444" y="971"/>
                </a:lnTo>
                <a:lnTo>
                  <a:pt x="444" y="937"/>
                </a:lnTo>
                <a:lnTo>
                  <a:pt x="444" y="903"/>
                </a:lnTo>
                <a:lnTo>
                  <a:pt x="444" y="869"/>
                </a:lnTo>
                <a:lnTo>
                  <a:pt x="408" y="846"/>
                </a:lnTo>
                <a:lnTo>
                  <a:pt x="372" y="846"/>
                </a:lnTo>
                <a:lnTo>
                  <a:pt x="336" y="846"/>
                </a:lnTo>
                <a:lnTo>
                  <a:pt x="336" y="880"/>
                </a:lnTo>
                <a:lnTo>
                  <a:pt x="336" y="914"/>
                </a:lnTo>
                <a:lnTo>
                  <a:pt x="300" y="937"/>
                </a:lnTo>
                <a:lnTo>
                  <a:pt x="264" y="960"/>
                </a:lnTo>
                <a:lnTo>
                  <a:pt x="228" y="960"/>
                </a:lnTo>
                <a:lnTo>
                  <a:pt x="192" y="960"/>
                </a:lnTo>
                <a:lnTo>
                  <a:pt x="156" y="960"/>
                </a:lnTo>
                <a:lnTo>
                  <a:pt x="120" y="949"/>
                </a:lnTo>
                <a:lnTo>
                  <a:pt x="84" y="937"/>
                </a:lnTo>
                <a:lnTo>
                  <a:pt x="60" y="903"/>
                </a:lnTo>
                <a:lnTo>
                  <a:pt x="36" y="869"/>
                </a:lnTo>
                <a:lnTo>
                  <a:pt x="12" y="834"/>
                </a:lnTo>
                <a:lnTo>
                  <a:pt x="0" y="800"/>
                </a:lnTo>
                <a:lnTo>
                  <a:pt x="0" y="766"/>
                </a:lnTo>
                <a:lnTo>
                  <a:pt x="0" y="731"/>
                </a:lnTo>
                <a:lnTo>
                  <a:pt x="24" y="697"/>
                </a:lnTo>
                <a:lnTo>
                  <a:pt x="60" y="674"/>
                </a:lnTo>
                <a:lnTo>
                  <a:pt x="96" y="651"/>
                </a:lnTo>
                <a:lnTo>
                  <a:pt x="132" y="640"/>
                </a:lnTo>
                <a:lnTo>
                  <a:pt x="180" y="640"/>
                </a:lnTo>
                <a:lnTo>
                  <a:pt x="216" y="640"/>
                </a:lnTo>
                <a:lnTo>
                  <a:pt x="252" y="651"/>
                </a:lnTo>
                <a:lnTo>
                  <a:pt x="288" y="663"/>
                </a:lnTo>
                <a:lnTo>
                  <a:pt x="312" y="697"/>
                </a:lnTo>
                <a:lnTo>
                  <a:pt x="324" y="731"/>
                </a:lnTo>
                <a:lnTo>
                  <a:pt x="360" y="731"/>
                </a:lnTo>
                <a:lnTo>
                  <a:pt x="396" y="731"/>
                </a:lnTo>
                <a:lnTo>
                  <a:pt x="432" y="731"/>
                </a:lnTo>
                <a:lnTo>
                  <a:pt x="432" y="697"/>
                </a:lnTo>
                <a:lnTo>
                  <a:pt x="444" y="663"/>
                </a:lnTo>
                <a:lnTo>
                  <a:pt x="444" y="629"/>
                </a:lnTo>
                <a:lnTo>
                  <a:pt x="444" y="583"/>
                </a:lnTo>
                <a:lnTo>
                  <a:pt x="444" y="549"/>
                </a:lnTo>
                <a:lnTo>
                  <a:pt x="444" y="514"/>
                </a:lnTo>
                <a:lnTo>
                  <a:pt x="444" y="480"/>
                </a:lnTo>
                <a:lnTo>
                  <a:pt x="444" y="446"/>
                </a:lnTo>
                <a:lnTo>
                  <a:pt x="444" y="411"/>
                </a:lnTo>
                <a:lnTo>
                  <a:pt x="444" y="366"/>
                </a:lnTo>
                <a:lnTo>
                  <a:pt x="444" y="331"/>
                </a:lnTo>
                <a:lnTo>
                  <a:pt x="444" y="297"/>
                </a:lnTo>
                <a:lnTo>
                  <a:pt x="432" y="251"/>
                </a:lnTo>
                <a:lnTo>
                  <a:pt x="432" y="217"/>
                </a:lnTo>
                <a:lnTo>
                  <a:pt x="432" y="183"/>
                </a:lnTo>
                <a:lnTo>
                  <a:pt x="432" y="149"/>
                </a:lnTo>
                <a:lnTo>
                  <a:pt x="432" y="114"/>
                </a:lnTo>
                <a:lnTo>
                  <a:pt x="432" y="80"/>
                </a:lnTo>
                <a:lnTo>
                  <a:pt x="432" y="46"/>
                </a:lnTo>
                <a:lnTo>
                  <a:pt x="432" y="11"/>
                </a:lnTo>
              </a:path>
            </a:pathLst>
          </a:custGeom>
          <a:noFill/>
          <a:ln w="50800" cap="rnd" cmpd="sng">
            <a:solidFill>
              <a:schemeClr val="hlink"/>
            </a:solidFill>
            <a:prstDash val="solid"/>
            <a:round/>
            <a:headEnd type="none" w="med" len="med"/>
            <a:tailEnd type="none" w="med" len="med"/>
          </a:ln>
        </p:spPr>
        <p:txBody>
          <a:bodyPr/>
          <a:lstStyle/>
          <a:p>
            <a:endParaRPr lang="en-US"/>
          </a:p>
        </p:txBody>
      </p:sp>
      <p:sp>
        <p:nvSpPr>
          <p:cNvPr id="26658" name="Rectangle 34"/>
          <p:cNvSpPr>
            <a:spLocks noChangeArrowheads="1"/>
          </p:cNvSpPr>
          <p:nvPr/>
        </p:nvSpPr>
        <p:spPr bwMode="auto">
          <a:xfrm>
            <a:off x="2439988" y="4405313"/>
            <a:ext cx="1216025" cy="454025"/>
          </a:xfrm>
          <a:prstGeom prst="rect">
            <a:avLst/>
          </a:prstGeom>
          <a:noFill/>
          <a:ln w="12700">
            <a:noFill/>
            <a:miter lim="800000"/>
            <a:headEnd/>
            <a:tailEnd/>
          </a:ln>
        </p:spPr>
        <p:txBody>
          <a:bodyPr wrap="none" lIns="90488" tIns="44450" rIns="90488" bIns="44450">
            <a:spAutoFit/>
          </a:bodyPr>
          <a:lstStyle/>
          <a:p>
            <a:pPr eaLnBrk="0" hangingPunct="0"/>
            <a:r>
              <a:rPr lang="en-US" b="1"/>
              <a:t>1-tRNA</a:t>
            </a:r>
          </a:p>
        </p:txBody>
      </p:sp>
      <p:sp>
        <p:nvSpPr>
          <p:cNvPr id="26659" name="Freeform 35"/>
          <p:cNvSpPr>
            <a:spLocks/>
          </p:cNvSpPr>
          <p:nvPr/>
        </p:nvSpPr>
        <p:spPr bwMode="auto">
          <a:xfrm>
            <a:off x="4054475" y="21336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cmpd="sng">
            <a:solidFill>
              <a:schemeClr val="hlink"/>
            </a:solidFill>
            <a:prstDash val="solid"/>
            <a:round/>
            <a:headEnd type="none" w="med" len="med"/>
            <a:tailEnd type="none" w="med" len="med"/>
          </a:ln>
        </p:spPr>
        <p:txBody>
          <a:bodyPr/>
          <a:lstStyle/>
          <a:p>
            <a:endParaRPr lang="en-US"/>
          </a:p>
        </p:txBody>
      </p:sp>
      <p:sp>
        <p:nvSpPr>
          <p:cNvPr id="26660" name="Rectangle 36"/>
          <p:cNvSpPr>
            <a:spLocks noChangeArrowheads="1"/>
          </p:cNvSpPr>
          <p:nvPr/>
        </p:nvSpPr>
        <p:spPr bwMode="auto">
          <a:xfrm>
            <a:off x="4268788" y="4405313"/>
            <a:ext cx="1216025" cy="454025"/>
          </a:xfrm>
          <a:prstGeom prst="rect">
            <a:avLst/>
          </a:prstGeom>
          <a:noFill/>
          <a:ln w="12700">
            <a:noFill/>
            <a:miter lim="800000"/>
            <a:headEnd/>
            <a:tailEnd/>
          </a:ln>
        </p:spPr>
        <p:txBody>
          <a:bodyPr wrap="none" lIns="90488" tIns="44450" rIns="90488" bIns="44450">
            <a:spAutoFit/>
          </a:bodyPr>
          <a:lstStyle/>
          <a:p>
            <a:pPr eaLnBrk="0" hangingPunct="0"/>
            <a:r>
              <a:rPr lang="en-US" b="1"/>
              <a:t>2-tRNA</a:t>
            </a:r>
          </a:p>
        </p:txBody>
      </p:sp>
      <p:sp>
        <p:nvSpPr>
          <p:cNvPr id="26661" name="Rectangle 37"/>
          <p:cNvSpPr>
            <a:spLocks noChangeArrowheads="1"/>
          </p:cNvSpPr>
          <p:nvPr/>
        </p:nvSpPr>
        <p:spPr bwMode="auto">
          <a:xfrm>
            <a:off x="2287588" y="4968875"/>
            <a:ext cx="438150" cy="515938"/>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26662" name="Rectangle 38"/>
          <p:cNvSpPr>
            <a:spLocks noChangeArrowheads="1"/>
          </p:cNvSpPr>
          <p:nvPr/>
        </p:nvSpPr>
        <p:spPr bwMode="auto">
          <a:xfrm>
            <a:off x="2820988" y="4968875"/>
            <a:ext cx="438150" cy="51593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26663" name="Rectangle 39"/>
          <p:cNvSpPr>
            <a:spLocks noChangeArrowheads="1"/>
          </p:cNvSpPr>
          <p:nvPr/>
        </p:nvSpPr>
        <p:spPr bwMode="auto">
          <a:xfrm>
            <a:off x="3354388" y="4968875"/>
            <a:ext cx="438150" cy="515938"/>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26664" name="Line 40"/>
          <p:cNvSpPr>
            <a:spLocks noChangeShapeType="1"/>
          </p:cNvSpPr>
          <p:nvPr/>
        </p:nvSpPr>
        <p:spPr bwMode="auto">
          <a:xfrm>
            <a:off x="3063875" y="4902200"/>
            <a:ext cx="0" cy="101600"/>
          </a:xfrm>
          <a:prstGeom prst="line">
            <a:avLst/>
          </a:prstGeom>
          <a:noFill/>
          <a:ln w="50800">
            <a:solidFill>
              <a:schemeClr val="tx1"/>
            </a:solidFill>
            <a:round/>
            <a:headEnd/>
            <a:tailEnd/>
          </a:ln>
        </p:spPr>
        <p:txBody>
          <a:bodyPr wrap="none" anchor="ctr"/>
          <a:lstStyle/>
          <a:p>
            <a:endParaRPr lang="en-US"/>
          </a:p>
        </p:txBody>
      </p:sp>
      <p:sp>
        <p:nvSpPr>
          <p:cNvPr id="26665" name="Line 41"/>
          <p:cNvSpPr>
            <a:spLocks noChangeShapeType="1"/>
          </p:cNvSpPr>
          <p:nvPr/>
        </p:nvSpPr>
        <p:spPr bwMode="auto">
          <a:xfrm>
            <a:off x="3597275" y="4902200"/>
            <a:ext cx="0" cy="101600"/>
          </a:xfrm>
          <a:prstGeom prst="line">
            <a:avLst/>
          </a:prstGeom>
          <a:noFill/>
          <a:ln w="50800">
            <a:solidFill>
              <a:schemeClr val="tx1"/>
            </a:solidFill>
            <a:round/>
            <a:headEnd/>
            <a:tailEnd/>
          </a:ln>
        </p:spPr>
        <p:txBody>
          <a:bodyPr wrap="none" anchor="ctr"/>
          <a:lstStyle/>
          <a:p>
            <a:endParaRPr lang="en-US"/>
          </a:p>
        </p:txBody>
      </p:sp>
      <p:sp>
        <p:nvSpPr>
          <p:cNvPr id="26666" name="Line 42"/>
          <p:cNvSpPr>
            <a:spLocks noChangeShapeType="1"/>
          </p:cNvSpPr>
          <p:nvPr/>
        </p:nvSpPr>
        <p:spPr bwMode="auto">
          <a:xfrm>
            <a:off x="2530475" y="4902200"/>
            <a:ext cx="0" cy="101600"/>
          </a:xfrm>
          <a:prstGeom prst="line">
            <a:avLst/>
          </a:prstGeom>
          <a:noFill/>
          <a:ln w="50800">
            <a:solidFill>
              <a:schemeClr val="tx1"/>
            </a:solidFill>
            <a:round/>
            <a:headEnd/>
            <a:tailEnd/>
          </a:ln>
        </p:spPr>
        <p:txBody>
          <a:bodyPr wrap="none" anchor="ctr"/>
          <a:lstStyle/>
          <a:p>
            <a:endParaRPr lang="en-US"/>
          </a:p>
        </p:txBody>
      </p:sp>
      <p:sp>
        <p:nvSpPr>
          <p:cNvPr id="26667" name="Line 43"/>
          <p:cNvSpPr>
            <a:spLocks noChangeShapeType="1"/>
          </p:cNvSpPr>
          <p:nvPr/>
        </p:nvSpPr>
        <p:spPr bwMode="auto">
          <a:xfrm>
            <a:off x="4359275" y="4902200"/>
            <a:ext cx="0" cy="101600"/>
          </a:xfrm>
          <a:prstGeom prst="line">
            <a:avLst/>
          </a:prstGeom>
          <a:noFill/>
          <a:ln w="50800">
            <a:solidFill>
              <a:schemeClr val="tx1"/>
            </a:solidFill>
            <a:round/>
            <a:headEnd/>
            <a:tailEnd/>
          </a:ln>
        </p:spPr>
        <p:txBody>
          <a:bodyPr wrap="none" anchor="ctr"/>
          <a:lstStyle/>
          <a:p>
            <a:endParaRPr lang="en-US"/>
          </a:p>
        </p:txBody>
      </p:sp>
      <p:sp>
        <p:nvSpPr>
          <p:cNvPr id="26668" name="Line 44"/>
          <p:cNvSpPr>
            <a:spLocks noChangeShapeType="1"/>
          </p:cNvSpPr>
          <p:nvPr/>
        </p:nvSpPr>
        <p:spPr bwMode="auto">
          <a:xfrm>
            <a:off x="4892675" y="4902200"/>
            <a:ext cx="0" cy="101600"/>
          </a:xfrm>
          <a:prstGeom prst="line">
            <a:avLst/>
          </a:prstGeom>
          <a:noFill/>
          <a:ln w="50800">
            <a:solidFill>
              <a:schemeClr val="tx1"/>
            </a:solidFill>
            <a:round/>
            <a:headEnd/>
            <a:tailEnd/>
          </a:ln>
        </p:spPr>
        <p:txBody>
          <a:bodyPr wrap="none" anchor="ctr"/>
          <a:lstStyle/>
          <a:p>
            <a:endParaRPr lang="en-US"/>
          </a:p>
        </p:txBody>
      </p:sp>
      <p:sp>
        <p:nvSpPr>
          <p:cNvPr id="26669" name="Line 45"/>
          <p:cNvSpPr>
            <a:spLocks noChangeShapeType="1"/>
          </p:cNvSpPr>
          <p:nvPr/>
        </p:nvSpPr>
        <p:spPr bwMode="auto">
          <a:xfrm>
            <a:off x="5426075" y="4902200"/>
            <a:ext cx="0" cy="101600"/>
          </a:xfrm>
          <a:prstGeom prst="line">
            <a:avLst/>
          </a:prstGeom>
          <a:noFill/>
          <a:ln w="50800">
            <a:solidFill>
              <a:schemeClr val="tx1"/>
            </a:solidFill>
            <a:round/>
            <a:headEnd/>
            <a:tailEnd/>
          </a:ln>
        </p:spPr>
        <p:txBody>
          <a:bodyPr wrap="none" anchor="ctr"/>
          <a:lstStyle/>
          <a:p>
            <a:endParaRPr lang="en-US"/>
          </a:p>
        </p:txBody>
      </p:sp>
      <p:sp>
        <p:nvSpPr>
          <p:cNvPr id="26670" name="Rectangle 46"/>
          <p:cNvSpPr>
            <a:spLocks noChangeArrowheads="1"/>
          </p:cNvSpPr>
          <p:nvPr/>
        </p:nvSpPr>
        <p:spPr bwMode="auto">
          <a:xfrm>
            <a:off x="4116388" y="4968875"/>
            <a:ext cx="457200" cy="515938"/>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26671" name="Rectangle 47"/>
          <p:cNvSpPr>
            <a:spLocks noChangeArrowheads="1"/>
          </p:cNvSpPr>
          <p:nvPr/>
        </p:nvSpPr>
        <p:spPr bwMode="auto">
          <a:xfrm>
            <a:off x="3013075" y="1549400"/>
            <a:ext cx="863600" cy="711200"/>
          </a:xfrm>
          <a:prstGeom prst="rect">
            <a:avLst/>
          </a:prstGeom>
          <a:solidFill>
            <a:srgbClr val="99FF33"/>
          </a:solidFill>
          <a:ln w="50800">
            <a:solidFill>
              <a:schemeClr val="tx1"/>
            </a:solidFill>
            <a:miter lim="800000"/>
            <a:headEnd/>
            <a:tailEnd/>
          </a:ln>
        </p:spPr>
        <p:txBody>
          <a:bodyPr wrap="none" anchor="ctr"/>
          <a:lstStyle/>
          <a:p>
            <a:endParaRPr lang="en-US"/>
          </a:p>
        </p:txBody>
      </p:sp>
      <p:sp>
        <p:nvSpPr>
          <p:cNvPr id="26672" name="Rectangle 48"/>
          <p:cNvSpPr>
            <a:spLocks noChangeArrowheads="1"/>
          </p:cNvSpPr>
          <p:nvPr/>
        </p:nvSpPr>
        <p:spPr bwMode="auto">
          <a:xfrm>
            <a:off x="3049588" y="1616075"/>
            <a:ext cx="776287" cy="515938"/>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26673" name="Oval 49"/>
          <p:cNvSpPr>
            <a:spLocks noChangeArrowheads="1"/>
          </p:cNvSpPr>
          <p:nvPr/>
        </p:nvSpPr>
        <p:spPr bwMode="auto">
          <a:xfrm>
            <a:off x="4765675" y="1549400"/>
            <a:ext cx="863600" cy="787400"/>
          </a:xfrm>
          <a:prstGeom prst="ellipse">
            <a:avLst/>
          </a:prstGeom>
          <a:solidFill>
            <a:srgbClr val="CC66FF"/>
          </a:solidFill>
          <a:ln w="50800">
            <a:solidFill>
              <a:schemeClr val="tx1"/>
            </a:solidFill>
            <a:round/>
            <a:headEnd/>
            <a:tailEnd/>
          </a:ln>
        </p:spPr>
        <p:txBody>
          <a:bodyPr wrap="none" anchor="ctr"/>
          <a:lstStyle/>
          <a:p>
            <a:endParaRPr lang="en-US"/>
          </a:p>
        </p:txBody>
      </p:sp>
      <p:sp>
        <p:nvSpPr>
          <p:cNvPr id="26674" name="Rectangle 50"/>
          <p:cNvSpPr>
            <a:spLocks noChangeArrowheads="1"/>
          </p:cNvSpPr>
          <p:nvPr/>
        </p:nvSpPr>
        <p:spPr bwMode="auto">
          <a:xfrm>
            <a:off x="4802188" y="1692275"/>
            <a:ext cx="776287" cy="515938"/>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26675" name="Rectangle 51"/>
          <p:cNvSpPr>
            <a:spLocks noChangeArrowheads="1"/>
          </p:cNvSpPr>
          <p:nvPr/>
        </p:nvSpPr>
        <p:spPr bwMode="auto">
          <a:xfrm>
            <a:off x="4649788" y="4968875"/>
            <a:ext cx="438150" cy="51593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26676" name="Rectangle 52"/>
          <p:cNvSpPr>
            <a:spLocks noChangeArrowheads="1"/>
          </p:cNvSpPr>
          <p:nvPr/>
        </p:nvSpPr>
        <p:spPr bwMode="auto">
          <a:xfrm>
            <a:off x="5183188" y="4968875"/>
            <a:ext cx="438150" cy="515938"/>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26677" name="Line 53"/>
          <p:cNvSpPr>
            <a:spLocks noChangeShapeType="1"/>
          </p:cNvSpPr>
          <p:nvPr/>
        </p:nvSpPr>
        <p:spPr bwMode="auto">
          <a:xfrm>
            <a:off x="8397875" y="5435600"/>
            <a:ext cx="0" cy="406400"/>
          </a:xfrm>
          <a:prstGeom prst="line">
            <a:avLst/>
          </a:prstGeom>
          <a:noFill/>
          <a:ln w="50800">
            <a:solidFill>
              <a:schemeClr val="tx1"/>
            </a:solidFill>
            <a:round/>
            <a:headEnd/>
            <a:tailEnd/>
          </a:ln>
        </p:spPr>
        <p:txBody>
          <a:bodyPr wrap="none" anchor="ctr"/>
          <a:lstStyle/>
          <a:p>
            <a:endParaRPr lang="en-US"/>
          </a:p>
        </p:txBody>
      </p:sp>
      <p:sp>
        <p:nvSpPr>
          <p:cNvPr id="26678" name="Rectangle 54"/>
          <p:cNvSpPr>
            <a:spLocks noChangeArrowheads="1"/>
          </p:cNvSpPr>
          <p:nvPr/>
        </p:nvSpPr>
        <p:spPr bwMode="auto">
          <a:xfrm>
            <a:off x="8459788" y="5426075"/>
            <a:ext cx="438150" cy="51593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26679" name="Line 55"/>
          <p:cNvSpPr>
            <a:spLocks noChangeShapeType="1"/>
          </p:cNvSpPr>
          <p:nvPr/>
        </p:nvSpPr>
        <p:spPr bwMode="auto">
          <a:xfrm>
            <a:off x="8931275" y="5435600"/>
            <a:ext cx="0" cy="406400"/>
          </a:xfrm>
          <a:prstGeom prst="line">
            <a:avLst/>
          </a:prstGeom>
          <a:noFill/>
          <a:ln w="50800">
            <a:solidFill>
              <a:schemeClr val="tx1"/>
            </a:solidFill>
            <a:round/>
            <a:headEnd/>
            <a:tailEnd/>
          </a:ln>
        </p:spPr>
        <p:txBody>
          <a:bodyPr wrap="none" anchor="ctr"/>
          <a:lstStyle/>
          <a:p>
            <a:endParaRPr lang="en-US"/>
          </a:p>
        </p:txBody>
      </p:sp>
      <p:sp>
        <p:nvSpPr>
          <p:cNvPr id="26680" name="Line 56"/>
          <p:cNvSpPr>
            <a:spLocks noChangeShapeType="1"/>
          </p:cNvSpPr>
          <p:nvPr/>
        </p:nvSpPr>
        <p:spPr bwMode="auto">
          <a:xfrm>
            <a:off x="2530475" y="5359400"/>
            <a:ext cx="0" cy="101600"/>
          </a:xfrm>
          <a:prstGeom prst="line">
            <a:avLst/>
          </a:prstGeom>
          <a:noFill/>
          <a:ln w="50800">
            <a:solidFill>
              <a:schemeClr val="accent2"/>
            </a:solidFill>
            <a:round/>
            <a:headEnd/>
            <a:tailEnd/>
          </a:ln>
        </p:spPr>
        <p:txBody>
          <a:bodyPr wrap="none" anchor="ctr"/>
          <a:lstStyle/>
          <a:p>
            <a:endParaRPr lang="en-US"/>
          </a:p>
        </p:txBody>
      </p:sp>
      <p:sp>
        <p:nvSpPr>
          <p:cNvPr id="26681" name="Line 57"/>
          <p:cNvSpPr>
            <a:spLocks noChangeShapeType="1"/>
          </p:cNvSpPr>
          <p:nvPr/>
        </p:nvSpPr>
        <p:spPr bwMode="auto">
          <a:xfrm>
            <a:off x="3597275" y="5359400"/>
            <a:ext cx="0" cy="101600"/>
          </a:xfrm>
          <a:prstGeom prst="line">
            <a:avLst/>
          </a:prstGeom>
          <a:noFill/>
          <a:ln w="50800">
            <a:solidFill>
              <a:schemeClr val="accent2"/>
            </a:solidFill>
            <a:round/>
            <a:headEnd/>
            <a:tailEnd/>
          </a:ln>
        </p:spPr>
        <p:txBody>
          <a:bodyPr wrap="none" anchor="ctr"/>
          <a:lstStyle/>
          <a:p>
            <a:endParaRPr lang="en-US"/>
          </a:p>
        </p:txBody>
      </p:sp>
      <p:sp>
        <p:nvSpPr>
          <p:cNvPr id="26682" name="Line 58"/>
          <p:cNvSpPr>
            <a:spLocks noChangeShapeType="1"/>
          </p:cNvSpPr>
          <p:nvPr/>
        </p:nvSpPr>
        <p:spPr bwMode="auto">
          <a:xfrm>
            <a:off x="3063875" y="5359400"/>
            <a:ext cx="0" cy="101600"/>
          </a:xfrm>
          <a:prstGeom prst="line">
            <a:avLst/>
          </a:prstGeom>
          <a:noFill/>
          <a:ln w="50800">
            <a:solidFill>
              <a:schemeClr val="accent2"/>
            </a:solidFill>
            <a:round/>
            <a:headEnd/>
            <a:tailEnd/>
          </a:ln>
        </p:spPr>
        <p:txBody>
          <a:bodyPr wrap="none" anchor="ctr"/>
          <a:lstStyle/>
          <a:p>
            <a:endParaRPr lang="en-US"/>
          </a:p>
        </p:txBody>
      </p:sp>
      <p:sp>
        <p:nvSpPr>
          <p:cNvPr id="26683" name="Rectangle 60"/>
          <p:cNvSpPr>
            <a:spLocks noChangeArrowheads="1"/>
          </p:cNvSpPr>
          <p:nvPr/>
        </p:nvSpPr>
        <p:spPr bwMode="auto">
          <a:xfrm>
            <a:off x="230188" y="5518150"/>
            <a:ext cx="1339850" cy="698500"/>
          </a:xfrm>
          <a:prstGeom prst="rect">
            <a:avLst/>
          </a:prstGeom>
          <a:noFill/>
          <a:ln w="12700">
            <a:noFill/>
            <a:miter lim="800000"/>
            <a:headEnd/>
            <a:tailEnd/>
          </a:ln>
        </p:spPr>
        <p:txBody>
          <a:bodyPr wrap="none" lIns="90488" tIns="44450" rIns="90488" bIns="44450">
            <a:spAutoFit/>
          </a:bodyPr>
          <a:lstStyle/>
          <a:p>
            <a:pPr eaLnBrk="0" hangingPunct="0"/>
            <a:r>
              <a:rPr lang="en-US" sz="2000" b="1"/>
              <a:t>hydrogen</a:t>
            </a:r>
          </a:p>
          <a:p>
            <a:pPr eaLnBrk="0" hangingPunct="0"/>
            <a:r>
              <a:rPr lang="en-US" sz="2000" b="1"/>
              <a:t>bonds</a:t>
            </a:r>
          </a:p>
        </p:txBody>
      </p:sp>
      <p:sp>
        <p:nvSpPr>
          <p:cNvPr id="26684" name="Rectangle 61"/>
          <p:cNvSpPr>
            <a:spLocks noChangeArrowheads="1"/>
          </p:cNvSpPr>
          <p:nvPr/>
        </p:nvSpPr>
        <p:spPr bwMode="auto">
          <a:xfrm>
            <a:off x="2439988" y="5807075"/>
            <a:ext cx="1249362" cy="515938"/>
          </a:xfrm>
          <a:prstGeom prst="rect">
            <a:avLst/>
          </a:prstGeom>
          <a:noFill/>
          <a:ln w="12700">
            <a:noFill/>
            <a:miter lim="800000"/>
            <a:headEnd/>
            <a:tailEnd/>
          </a:ln>
        </p:spPr>
        <p:txBody>
          <a:bodyPr wrap="none" lIns="90488" tIns="44450" rIns="90488" bIns="44450">
            <a:spAutoFit/>
          </a:bodyPr>
          <a:lstStyle/>
          <a:p>
            <a:pPr eaLnBrk="0" hangingPunct="0"/>
            <a:r>
              <a:rPr lang="en-US" sz="2800" b="1"/>
              <a:t>codon</a:t>
            </a:r>
          </a:p>
        </p:txBody>
      </p:sp>
      <p:sp>
        <p:nvSpPr>
          <p:cNvPr id="26685" name="Line 62"/>
          <p:cNvSpPr>
            <a:spLocks noChangeShapeType="1"/>
          </p:cNvSpPr>
          <p:nvPr/>
        </p:nvSpPr>
        <p:spPr bwMode="auto">
          <a:xfrm flipV="1">
            <a:off x="1412875" y="5384800"/>
            <a:ext cx="1016000" cy="508000"/>
          </a:xfrm>
          <a:prstGeom prst="line">
            <a:avLst/>
          </a:prstGeom>
          <a:noFill/>
          <a:ln w="50800">
            <a:solidFill>
              <a:schemeClr val="hlink"/>
            </a:solidFill>
            <a:round/>
            <a:headEnd/>
            <a:tailEnd type="triangle" w="med" len="med"/>
          </a:ln>
        </p:spPr>
        <p:txBody>
          <a:bodyPr wrap="none" anchor="ctr"/>
          <a:lstStyle/>
          <a:p>
            <a:endParaRPr lang="en-US"/>
          </a:p>
        </p:txBody>
      </p:sp>
      <p:sp>
        <p:nvSpPr>
          <p:cNvPr id="26686" name="Line 63"/>
          <p:cNvSpPr>
            <a:spLocks noChangeShapeType="1"/>
          </p:cNvSpPr>
          <p:nvPr/>
        </p:nvSpPr>
        <p:spPr bwMode="auto">
          <a:xfrm>
            <a:off x="1641475" y="5181600"/>
            <a:ext cx="558800" cy="0"/>
          </a:xfrm>
          <a:prstGeom prst="line">
            <a:avLst/>
          </a:prstGeom>
          <a:noFill/>
          <a:ln w="50800">
            <a:solidFill>
              <a:schemeClr val="hlink"/>
            </a:solidFill>
            <a:round/>
            <a:headEnd/>
            <a:tailEnd type="triangle" w="med" len="med"/>
          </a:ln>
        </p:spPr>
        <p:txBody>
          <a:bodyPr wrap="none" anchor="ctr"/>
          <a:lstStyle/>
          <a:p>
            <a:endParaRPr lang="en-US"/>
          </a:p>
        </p:txBody>
      </p:sp>
      <p:sp>
        <p:nvSpPr>
          <p:cNvPr id="26687" name="Line 64"/>
          <p:cNvSpPr>
            <a:spLocks noChangeShapeType="1"/>
          </p:cNvSpPr>
          <p:nvPr/>
        </p:nvSpPr>
        <p:spPr bwMode="auto">
          <a:xfrm>
            <a:off x="4283075" y="5359400"/>
            <a:ext cx="0" cy="101600"/>
          </a:xfrm>
          <a:prstGeom prst="line">
            <a:avLst/>
          </a:prstGeom>
          <a:noFill/>
          <a:ln w="50800">
            <a:solidFill>
              <a:schemeClr val="accent2"/>
            </a:solidFill>
            <a:round/>
            <a:headEnd/>
            <a:tailEnd/>
          </a:ln>
        </p:spPr>
        <p:txBody>
          <a:bodyPr wrap="none" anchor="ctr"/>
          <a:lstStyle/>
          <a:p>
            <a:endParaRPr lang="en-US"/>
          </a:p>
        </p:txBody>
      </p:sp>
      <p:sp>
        <p:nvSpPr>
          <p:cNvPr id="26688" name="Line 65"/>
          <p:cNvSpPr>
            <a:spLocks noChangeShapeType="1"/>
          </p:cNvSpPr>
          <p:nvPr/>
        </p:nvSpPr>
        <p:spPr bwMode="auto">
          <a:xfrm>
            <a:off x="4892675" y="5359400"/>
            <a:ext cx="0" cy="101600"/>
          </a:xfrm>
          <a:prstGeom prst="line">
            <a:avLst/>
          </a:prstGeom>
          <a:noFill/>
          <a:ln w="50800">
            <a:solidFill>
              <a:schemeClr val="accent2"/>
            </a:solidFill>
            <a:round/>
            <a:headEnd/>
            <a:tailEnd/>
          </a:ln>
        </p:spPr>
        <p:txBody>
          <a:bodyPr wrap="none" anchor="ctr"/>
          <a:lstStyle/>
          <a:p>
            <a:endParaRPr lang="en-US"/>
          </a:p>
        </p:txBody>
      </p:sp>
      <p:sp>
        <p:nvSpPr>
          <p:cNvPr id="26689" name="Line 66"/>
          <p:cNvSpPr>
            <a:spLocks noChangeShapeType="1"/>
          </p:cNvSpPr>
          <p:nvPr/>
        </p:nvSpPr>
        <p:spPr bwMode="auto">
          <a:xfrm>
            <a:off x="5426075" y="5359400"/>
            <a:ext cx="0" cy="101600"/>
          </a:xfrm>
          <a:prstGeom prst="line">
            <a:avLst/>
          </a:prstGeom>
          <a:noFill/>
          <a:ln w="50800">
            <a:solidFill>
              <a:schemeClr val="accent2"/>
            </a:solidFill>
            <a:round/>
            <a:headEnd/>
            <a:tailEnd/>
          </a:ln>
        </p:spPr>
        <p:txBody>
          <a:bodyPr wrap="none" anchor="ctr"/>
          <a:lstStyle/>
          <a:p>
            <a:endParaRPr lang="en-US"/>
          </a:p>
        </p:txBody>
      </p:sp>
      <p:sp>
        <p:nvSpPr>
          <p:cNvPr id="26690" name="Line 67"/>
          <p:cNvSpPr>
            <a:spLocks noChangeShapeType="1"/>
          </p:cNvSpPr>
          <p:nvPr/>
        </p:nvSpPr>
        <p:spPr bwMode="auto">
          <a:xfrm>
            <a:off x="3911600" y="1981200"/>
            <a:ext cx="787400" cy="0"/>
          </a:xfrm>
          <a:prstGeom prst="line">
            <a:avLst/>
          </a:prstGeom>
          <a:noFill/>
          <a:ln w="50800">
            <a:solidFill>
              <a:schemeClr val="hlink"/>
            </a:solidFill>
            <a:round/>
            <a:headEnd/>
            <a:tailEnd/>
          </a:ln>
        </p:spPr>
        <p:txBody>
          <a:bodyPr wrap="none" anchor="ctr"/>
          <a:lstStyle/>
          <a:p>
            <a:endParaRPr lang="en-US"/>
          </a:p>
        </p:txBody>
      </p:sp>
      <p:sp>
        <p:nvSpPr>
          <p:cNvPr id="26691" name="Rectangle 68"/>
          <p:cNvSpPr>
            <a:spLocks noChangeArrowheads="1"/>
          </p:cNvSpPr>
          <p:nvPr/>
        </p:nvSpPr>
        <p:spPr bwMode="auto">
          <a:xfrm>
            <a:off x="3657600" y="838200"/>
            <a:ext cx="2416175" cy="515938"/>
          </a:xfrm>
          <a:prstGeom prst="rect">
            <a:avLst/>
          </a:prstGeom>
          <a:noFill/>
          <a:ln w="12700">
            <a:noFill/>
            <a:miter lim="800000"/>
            <a:headEnd/>
            <a:tailEnd/>
          </a:ln>
        </p:spPr>
        <p:txBody>
          <a:bodyPr wrap="none" lIns="90488" tIns="44450" rIns="90488" bIns="44450">
            <a:spAutoFit/>
          </a:bodyPr>
          <a:lstStyle/>
          <a:p>
            <a:pPr eaLnBrk="0" hangingPunct="0"/>
            <a:r>
              <a:rPr lang="en-US" sz="2800" b="1"/>
              <a:t>peptide bond</a:t>
            </a:r>
          </a:p>
        </p:txBody>
      </p:sp>
      <p:sp>
        <p:nvSpPr>
          <p:cNvPr id="26692" name="Line 69"/>
          <p:cNvSpPr>
            <a:spLocks noChangeShapeType="1"/>
          </p:cNvSpPr>
          <p:nvPr/>
        </p:nvSpPr>
        <p:spPr bwMode="auto">
          <a:xfrm flipV="1">
            <a:off x="4343400" y="1295400"/>
            <a:ext cx="76200" cy="711200"/>
          </a:xfrm>
          <a:prstGeom prst="line">
            <a:avLst/>
          </a:prstGeom>
          <a:noFill/>
          <a:ln w="50800">
            <a:solidFill>
              <a:schemeClr val="tx1"/>
            </a:solidFill>
            <a:round/>
            <a:headEnd type="triangle" w="med" len="med"/>
            <a:tailEnd/>
          </a:ln>
        </p:spPr>
        <p:txBody>
          <a:bodyPr wrap="none" anchor="ctr"/>
          <a:lstStyle/>
          <a:p>
            <a:endParaRPr lang="en-US"/>
          </a:p>
        </p:txBody>
      </p:sp>
      <p:grpSp>
        <p:nvGrpSpPr>
          <p:cNvPr id="26693" name="Group 70"/>
          <p:cNvGrpSpPr>
            <a:grpSpLocks/>
          </p:cNvGrpSpPr>
          <p:nvPr/>
        </p:nvGrpSpPr>
        <p:grpSpPr bwMode="auto">
          <a:xfrm>
            <a:off x="7178675" y="635000"/>
            <a:ext cx="1711325" cy="4087813"/>
            <a:chOff x="4522" y="400"/>
            <a:chExt cx="1078" cy="2575"/>
          </a:xfrm>
        </p:grpSpPr>
        <p:sp>
          <p:nvSpPr>
            <p:cNvPr id="26697" name="Rectangle 71"/>
            <p:cNvSpPr>
              <a:spLocks noChangeArrowheads="1"/>
            </p:cNvSpPr>
            <p:nvPr/>
          </p:nvSpPr>
          <p:spPr bwMode="auto">
            <a:xfrm>
              <a:off x="4657" y="2295"/>
              <a:ext cx="766" cy="286"/>
            </a:xfrm>
            <a:prstGeom prst="rect">
              <a:avLst/>
            </a:prstGeom>
            <a:noFill/>
            <a:ln w="12700">
              <a:noFill/>
              <a:miter lim="800000"/>
              <a:headEnd/>
              <a:tailEnd/>
            </a:ln>
          </p:spPr>
          <p:txBody>
            <a:bodyPr wrap="none" lIns="90488" tIns="44450" rIns="90488" bIns="44450">
              <a:spAutoFit/>
            </a:bodyPr>
            <a:lstStyle/>
            <a:p>
              <a:pPr eaLnBrk="0" hangingPunct="0"/>
              <a:r>
                <a:rPr lang="en-US" b="1"/>
                <a:t>3-tRNA</a:t>
              </a:r>
            </a:p>
          </p:txBody>
        </p:sp>
        <p:sp>
          <p:nvSpPr>
            <p:cNvPr id="26698" name="Line 72"/>
            <p:cNvSpPr>
              <a:spLocks noChangeShapeType="1"/>
            </p:cNvSpPr>
            <p:nvPr/>
          </p:nvSpPr>
          <p:spPr bwMode="auto">
            <a:xfrm>
              <a:off x="4714" y="2608"/>
              <a:ext cx="0" cy="64"/>
            </a:xfrm>
            <a:prstGeom prst="line">
              <a:avLst/>
            </a:prstGeom>
            <a:noFill/>
            <a:ln w="50800">
              <a:solidFill>
                <a:schemeClr val="tx1"/>
              </a:solidFill>
              <a:round/>
              <a:headEnd/>
              <a:tailEnd/>
            </a:ln>
          </p:spPr>
          <p:txBody>
            <a:bodyPr wrap="none" anchor="ctr"/>
            <a:lstStyle/>
            <a:p>
              <a:endParaRPr lang="en-US"/>
            </a:p>
          </p:txBody>
        </p:sp>
        <p:sp>
          <p:nvSpPr>
            <p:cNvPr id="26699" name="Line 73"/>
            <p:cNvSpPr>
              <a:spLocks noChangeShapeType="1"/>
            </p:cNvSpPr>
            <p:nvPr/>
          </p:nvSpPr>
          <p:spPr bwMode="auto">
            <a:xfrm>
              <a:off x="5050" y="2608"/>
              <a:ext cx="0" cy="64"/>
            </a:xfrm>
            <a:prstGeom prst="line">
              <a:avLst/>
            </a:prstGeom>
            <a:noFill/>
            <a:ln w="50800">
              <a:solidFill>
                <a:schemeClr val="tx1"/>
              </a:solidFill>
              <a:round/>
              <a:headEnd/>
              <a:tailEnd/>
            </a:ln>
          </p:spPr>
          <p:txBody>
            <a:bodyPr wrap="none" anchor="ctr"/>
            <a:lstStyle/>
            <a:p>
              <a:endParaRPr lang="en-US"/>
            </a:p>
          </p:txBody>
        </p:sp>
        <p:sp>
          <p:nvSpPr>
            <p:cNvPr id="26700" name="Line 74"/>
            <p:cNvSpPr>
              <a:spLocks noChangeShapeType="1"/>
            </p:cNvSpPr>
            <p:nvPr/>
          </p:nvSpPr>
          <p:spPr bwMode="auto">
            <a:xfrm>
              <a:off x="5386" y="2608"/>
              <a:ext cx="0" cy="64"/>
            </a:xfrm>
            <a:prstGeom prst="line">
              <a:avLst/>
            </a:prstGeom>
            <a:noFill/>
            <a:ln w="50800">
              <a:solidFill>
                <a:schemeClr val="tx1"/>
              </a:solidFill>
              <a:round/>
              <a:headEnd/>
              <a:tailEnd/>
            </a:ln>
          </p:spPr>
          <p:txBody>
            <a:bodyPr wrap="none" anchor="ctr"/>
            <a:lstStyle/>
            <a:p>
              <a:endParaRPr lang="en-US"/>
            </a:p>
          </p:txBody>
        </p:sp>
        <p:sp>
          <p:nvSpPr>
            <p:cNvPr id="26701" name="Rectangle 75"/>
            <p:cNvSpPr>
              <a:spLocks noChangeArrowheads="1"/>
            </p:cNvSpPr>
            <p:nvPr/>
          </p:nvSpPr>
          <p:spPr bwMode="auto">
            <a:xfrm>
              <a:off x="4561" y="2650"/>
              <a:ext cx="288" cy="32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26702" name="Rectangle 76"/>
            <p:cNvSpPr>
              <a:spLocks noChangeArrowheads="1"/>
            </p:cNvSpPr>
            <p:nvPr/>
          </p:nvSpPr>
          <p:spPr bwMode="auto">
            <a:xfrm>
              <a:off x="4897" y="2650"/>
              <a:ext cx="276" cy="32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26703" name="Rectangle 77"/>
            <p:cNvSpPr>
              <a:spLocks noChangeArrowheads="1"/>
            </p:cNvSpPr>
            <p:nvPr/>
          </p:nvSpPr>
          <p:spPr bwMode="auto">
            <a:xfrm>
              <a:off x="5233" y="2650"/>
              <a:ext cx="276" cy="32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26704" name="Freeform 78"/>
            <p:cNvSpPr>
              <a:spLocks/>
            </p:cNvSpPr>
            <p:nvPr/>
          </p:nvSpPr>
          <p:spPr bwMode="auto">
            <a:xfrm>
              <a:off x="4522" y="864"/>
              <a:ext cx="1021" cy="1729"/>
            </a:xfrm>
            <a:custGeom>
              <a:avLst/>
              <a:gdLst>
                <a:gd name="T0" fmla="*/ 600 w 1021"/>
                <a:gd name="T1" fmla="*/ 82 h 1729"/>
                <a:gd name="T2" fmla="*/ 600 w 1021"/>
                <a:gd name="T3" fmla="*/ 200 h 1729"/>
                <a:gd name="T4" fmla="*/ 588 w 1021"/>
                <a:gd name="T5" fmla="*/ 317 h 1729"/>
                <a:gd name="T6" fmla="*/ 588 w 1021"/>
                <a:gd name="T7" fmla="*/ 423 h 1729"/>
                <a:gd name="T8" fmla="*/ 588 w 1021"/>
                <a:gd name="T9" fmla="*/ 529 h 1729"/>
                <a:gd name="T10" fmla="*/ 588 w 1021"/>
                <a:gd name="T11" fmla="*/ 647 h 1729"/>
                <a:gd name="T12" fmla="*/ 660 w 1021"/>
                <a:gd name="T13" fmla="*/ 694 h 1729"/>
                <a:gd name="T14" fmla="*/ 684 w 1021"/>
                <a:gd name="T15" fmla="*/ 588 h 1729"/>
                <a:gd name="T16" fmla="*/ 792 w 1021"/>
                <a:gd name="T17" fmla="*/ 541 h 1729"/>
                <a:gd name="T18" fmla="*/ 912 w 1021"/>
                <a:gd name="T19" fmla="*/ 552 h 1729"/>
                <a:gd name="T20" fmla="*/ 996 w 1021"/>
                <a:gd name="T21" fmla="*/ 647 h 1729"/>
                <a:gd name="T22" fmla="*/ 1020 w 1021"/>
                <a:gd name="T23" fmla="*/ 752 h 1729"/>
                <a:gd name="T24" fmla="*/ 996 w 1021"/>
                <a:gd name="T25" fmla="*/ 870 h 1729"/>
                <a:gd name="T26" fmla="*/ 888 w 1021"/>
                <a:gd name="T27" fmla="*/ 952 h 1729"/>
                <a:gd name="T28" fmla="*/ 780 w 1021"/>
                <a:gd name="T29" fmla="*/ 940 h 1729"/>
                <a:gd name="T30" fmla="*/ 696 w 1021"/>
                <a:gd name="T31" fmla="*/ 846 h 1729"/>
                <a:gd name="T32" fmla="*/ 588 w 1021"/>
                <a:gd name="T33" fmla="*/ 823 h 1729"/>
                <a:gd name="T34" fmla="*/ 600 w 1021"/>
                <a:gd name="T35" fmla="*/ 929 h 1729"/>
                <a:gd name="T36" fmla="*/ 624 w 1021"/>
                <a:gd name="T37" fmla="*/ 1034 h 1729"/>
                <a:gd name="T38" fmla="*/ 624 w 1021"/>
                <a:gd name="T39" fmla="*/ 1199 h 1729"/>
                <a:gd name="T40" fmla="*/ 624 w 1021"/>
                <a:gd name="T41" fmla="*/ 1387 h 1729"/>
                <a:gd name="T42" fmla="*/ 732 w 1021"/>
                <a:gd name="T43" fmla="*/ 1375 h 1729"/>
                <a:gd name="T44" fmla="*/ 852 w 1021"/>
                <a:gd name="T45" fmla="*/ 1399 h 1729"/>
                <a:gd name="T46" fmla="*/ 960 w 1021"/>
                <a:gd name="T47" fmla="*/ 1458 h 1729"/>
                <a:gd name="T48" fmla="*/ 996 w 1021"/>
                <a:gd name="T49" fmla="*/ 1563 h 1729"/>
                <a:gd name="T50" fmla="*/ 960 w 1021"/>
                <a:gd name="T51" fmla="*/ 1669 h 1729"/>
                <a:gd name="T52" fmla="*/ 852 w 1021"/>
                <a:gd name="T53" fmla="*/ 1704 h 1729"/>
                <a:gd name="T54" fmla="*/ 732 w 1021"/>
                <a:gd name="T55" fmla="*/ 1716 h 1729"/>
                <a:gd name="T56" fmla="*/ 624 w 1021"/>
                <a:gd name="T57" fmla="*/ 1728 h 1729"/>
                <a:gd name="T58" fmla="*/ 516 w 1021"/>
                <a:gd name="T59" fmla="*/ 1728 h 1729"/>
                <a:gd name="T60" fmla="*/ 408 w 1021"/>
                <a:gd name="T61" fmla="*/ 1728 h 1729"/>
                <a:gd name="T62" fmla="*/ 300 w 1021"/>
                <a:gd name="T63" fmla="*/ 1716 h 1729"/>
                <a:gd name="T64" fmla="*/ 192 w 1021"/>
                <a:gd name="T65" fmla="*/ 1693 h 1729"/>
                <a:gd name="T66" fmla="*/ 96 w 1021"/>
                <a:gd name="T67" fmla="*/ 1634 h 1729"/>
                <a:gd name="T68" fmla="*/ 48 w 1021"/>
                <a:gd name="T69" fmla="*/ 1528 h 1729"/>
                <a:gd name="T70" fmla="*/ 132 w 1021"/>
                <a:gd name="T71" fmla="*/ 1434 h 1729"/>
                <a:gd name="T72" fmla="*/ 252 w 1021"/>
                <a:gd name="T73" fmla="*/ 1387 h 1729"/>
                <a:gd name="T74" fmla="*/ 372 w 1021"/>
                <a:gd name="T75" fmla="*/ 1387 h 1729"/>
                <a:gd name="T76" fmla="*/ 456 w 1021"/>
                <a:gd name="T77" fmla="*/ 1352 h 1729"/>
                <a:gd name="T78" fmla="*/ 456 w 1021"/>
                <a:gd name="T79" fmla="*/ 1246 h 1729"/>
                <a:gd name="T80" fmla="*/ 444 w 1021"/>
                <a:gd name="T81" fmla="*/ 1140 h 1729"/>
                <a:gd name="T82" fmla="*/ 444 w 1021"/>
                <a:gd name="T83" fmla="*/ 1034 h 1729"/>
                <a:gd name="T84" fmla="*/ 444 w 1021"/>
                <a:gd name="T85" fmla="*/ 929 h 1729"/>
                <a:gd name="T86" fmla="*/ 372 w 1021"/>
                <a:gd name="T87" fmla="*/ 870 h 1729"/>
                <a:gd name="T88" fmla="*/ 336 w 1021"/>
                <a:gd name="T89" fmla="*/ 940 h 1729"/>
                <a:gd name="T90" fmla="*/ 228 w 1021"/>
                <a:gd name="T91" fmla="*/ 987 h 1729"/>
                <a:gd name="T92" fmla="*/ 120 w 1021"/>
                <a:gd name="T93" fmla="*/ 976 h 1729"/>
                <a:gd name="T94" fmla="*/ 36 w 1021"/>
                <a:gd name="T95" fmla="*/ 893 h 1729"/>
                <a:gd name="T96" fmla="*/ 0 w 1021"/>
                <a:gd name="T97" fmla="*/ 788 h 1729"/>
                <a:gd name="T98" fmla="*/ 60 w 1021"/>
                <a:gd name="T99" fmla="*/ 694 h 1729"/>
                <a:gd name="T100" fmla="*/ 180 w 1021"/>
                <a:gd name="T101" fmla="*/ 658 h 1729"/>
                <a:gd name="T102" fmla="*/ 288 w 1021"/>
                <a:gd name="T103" fmla="*/ 682 h 1729"/>
                <a:gd name="T104" fmla="*/ 360 w 1021"/>
                <a:gd name="T105" fmla="*/ 752 h 1729"/>
                <a:gd name="T106" fmla="*/ 432 w 1021"/>
                <a:gd name="T107" fmla="*/ 717 h 1729"/>
                <a:gd name="T108" fmla="*/ 444 w 1021"/>
                <a:gd name="T109" fmla="*/ 600 h 1729"/>
                <a:gd name="T110" fmla="*/ 444 w 1021"/>
                <a:gd name="T111" fmla="*/ 494 h 1729"/>
                <a:gd name="T112" fmla="*/ 444 w 1021"/>
                <a:gd name="T113" fmla="*/ 376 h 1729"/>
                <a:gd name="T114" fmla="*/ 432 w 1021"/>
                <a:gd name="T115" fmla="*/ 259 h 1729"/>
                <a:gd name="T116" fmla="*/ 432 w 1021"/>
                <a:gd name="T117" fmla="*/ 153 h 1729"/>
                <a:gd name="T118" fmla="*/ 432 w 1021"/>
                <a:gd name="T119" fmla="*/ 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cmpd="sng">
              <a:solidFill>
                <a:schemeClr val="hlink"/>
              </a:solidFill>
              <a:prstDash val="solid"/>
              <a:round/>
              <a:headEnd type="none" w="med" len="med"/>
              <a:tailEnd type="none" w="med" len="med"/>
            </a:ln>
          </p:spPr>
          <p:txBody>
            <a:bodyPr/>
            <a:lstStyle/>
            <a:p>
              <a:endParaRPr lang="en-US"/>
            </a:p>
          </p:txBody>
        </p:sp>
        <p:sp>
          <p:nvSpPr>
            <p:cNvPr id="26705" name="AutoShape 79"/>
            <p:cNvSpPr>
              <a:spLocks noChangeArrowheads="1"/>
            </p:cNvSpPr>
            <p:nvPr/>
          </p:nvSpPr>
          <p:spPr bwMode="auto">
            <a:xfrm>
              <a:off x="5008" y="400"/>
              <a:ext cx="592" cy="544"/>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a:p>
          </p:txBody>
        </p:sp>
        <p:sp>
          <p:nvSpPr>
            <p:cNvPr id="26706" name="Rectangle 80"/>
            <p:cNvSpPr>
              <a:spLocks noChangeArrowheads="1"/>
            </p:cNvSpPr>
            <p:nvPr/>
          </p:nvSpPr>
          <p:spPr bwMode="auto">
            <a:xfrm>
              <a:off x="5088" y="672"/>
              <a:ext cx="489" cy="32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grpSp>
      <p:sp>
        <p:nvSpPr>
          <p:cNvPr id="26694" name="TextBox 80"/>
          <p:cNvSpPr txBox="1">
            <a:spLocks noChangeArrowheads="1"/>
          </p:cNvSpPr>
          <p:nvPr/>
        </p:nvSpPr>
        <p:spPr bwMode="auto">
          <a:xfrm>
            <a:off x="152400" y="4953000"/>
            <a:ext cx="1676400" cy="400050"/>
          </a:xfrm>
          <a:prstGeom prst="rect">
            <a:avLst/>
          </a:prstGeom>
          <a:noFill/>
          <a:ln w="9525">
            <a:noFill/>
            <a:miter lim="800000"/>
            <a:headEnd/>
            <a:tailEnd/>
          </a:ln>
        </p:spPr>
        <p:txBody>
          <a:bodyPr>
            <a:spAutoFit/>
          </a:bodyPr>
          <a:lstStyle/>
          <a:p>
            <a:r>
              <a:rPr lang="en-US" sz="2000" b="1"/>
              <a:t>Anti-codon</a:t>
            </a:r>
          </a:p>
        </p:txBody>
      </p:sp>
      <p:sp>
        <p:nvSpPr>
          <p:cNvPr id="26695" name="Line 63"/>
          <p:cNvSpPr>
            <a:spLocks noChangeShapeType="1"/>
          </p:cNvSpPr>
          <p:nvPr/>
        </p:nvSpPr>
        <p:spPr bwMode="auto">
          <a:xfrm>
            <a:off x="1143000" y="2057400"/>
            <a:ext cx="533400" cy="304800"/>
          </a:xfrm>
          <a:prstGeom prst="line">
            <a:avLst/>
          </a:prstGeom>
          <a:noFill/>
          <a:ln w="50800">
            <a:solidFill>
              <a:schemeClr val="hlink"/>
            </a:solidFill>
            <a:round/>
            <a:headEnd/>
            <a:tailEnd type="triangle" w="med" len="med"/>
          </a:ln>
        </p:spPr>
        <p:txBody>
          <a:bodyPr wrap="none" anchor="ctr"/>
          <a:lstStyle/>
          <a:p>
            <a:endParaRPr lang="en-US"/>
          </a:p>
        </p:txBody>
      </p:sp>
      <p:sp>
        <p:nvSpPr>
          <p:cNvPr id="26696" name="TextBox 82"/>
          <p:cNvSpPr txBox="1">
            <a:spLocks noChangeArrowheads="1"/>
          </p:cNvSpPr>
          <p:nvPr/>
        </p:nvSpPr>
        <p:spPr bwMode="auto">
          <a:xfrm>
            <a:off x="228600" y="1676400"/>
            <a:ext cx="1600200" cy="400050"/>
          </a:xfrm>
          <a:prstGeom prst="rect">
            <a:avLst/>
          </a:prstGeom>
          <a:noFill/>
          <a:ln w="9525">
            <a:noFill/>
            <a:miter lim="800000"/>
            <a:headEnd/>
            <a:tailEnd/>
          </a:ln>
        </p:spPr>
        <p:txBody>
          <a:bodyPr>
            <a:spAutoFit/>
          </a:bodyPr>
          <a:lstStyle/>
          <a:p>
            <a:r>
              <a:rPr lang="en-US" sz="2000" b="1"/>
              <a:t>ribosome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ttp://portal.techhigh.us/Teachers/lauritsenk/PublishingImages/genetic%20code.jpg"/>
          <p:cNvPicPr>
            <a:picLocks noChangeAspect="1" noChangeArrowheads="1"/>
          </p:cNvPicPr>
          <p:nvPr/>
        </p:nvPicPr>
        <p:blipFill>
          <a:blip r:embed="rId2" cstate="print"/>
          <a:srcRect/>
          <a:stretch>
            <a:fillRect/>
          </a:stretch>
        </p:blipFill>
        <p:spPr bwMode="auto">
          <a:xfrm>
            <a:off x="5133975" y="1066800"/>
            <a:ext cx="4010025" cy="4038600"/>
          </a:xfrm>
          <a:prstGeom prst="rect">
            <a:avLst/>
          </a:prstGeom>
          <a:noFill/>
          <a:ln w="9525">
            <a:noFill/>
            <a:miter lim="800000"/>
            <a:headEnd/>
            <a:tailEnd/>
          </a:ln>
        </p:spPr>
      </p:pic>
      <p:sp>
        <p:nvSpPr>
          <p:cNvPr id="27651" name="Title 1"/>
          <p:cNvSpPr>
            <a:spLocks noGrp="1"/>
          </p:cNvSpPr>
          <p:nvPr>
            <p:ph type="title"/>
          </p:nvPr>
        </p:nvSpPr>
        <p:spPr/>
        <p:txBody>
          <a:bodyPr/>
          <a:lstStyle/>
          <a:p>
            <a:pPr eaLnBrk="1" hangingPunct="1"/>
            <a:r>
              <a:rPr lang="en-US" smtClean="0"/>
              <a:t>How do you TRANSLATE DNA?</a:t>
            </a:r>
          </a:p>
        </p:txBody>
      </p:sp>
      <p:sp>
        <p:nvSpPr>
          <p:cNvPr id="3" name="Content Placeholder 2"/>
          <p:cNvSpPr>
            <a:spLocks noGrp="1"/>
          </p:cNvSpPr>
          <p:nvPr>
            <p:ph sz="quarter" idx="1"/>
          </p:nvPr>
        </p:nvSpPr>
        <p:spPr>
          <a:xfrm>
            <a:off x="0" y="1219200"/>
            <a:ext cx="5410200" cy="4937125"/>
          </a:xfrm>
        </p:spPr>
        <p:txBody>
          <a:bodyPr>
            <a:normAutofit fontScale="92500"/>
          </a:bodyPr>
          <a:lstStyle/>
          <a:p>
            <a:pPr marL="274320" indent="-274320" eaLnBrk="1" fontAlgn="auto" hangingPunct="1">
              <a:spcAft>
                <a:spcPts val="0"/>
              </a:spcAft>
              <a:buFont typeface="Wingdings 3"/>
              <a:buChar char=""/>
              <a:defRPr/>
            </a:pPr>
            <a:r>
              <a:rPr lang="en-US" dirty="0" smtClean="0"/>
              <a:t>Every three nucleotides on the mRNA is a </a:t>
            </a:r>
            <a:r>
              <a:rPr lang="en-US" dirty="0" err="1" smtClean="0"/>
              <a:t>codon</a:t>
            </a:r>
            <a:r>
              <a:rPr lang="en-US" dirty="0" smtClean="0"/>
              <a:t>. </a:t>
            </a:r>
          </a:p>
          <a:p>
            <a:pPr marL="548640" lvl="1" indent="-274320" eaLnBrk="1" fontAlgn="auto" hangingPunct="1">
              <a:spcAft>
                <a:spcPts val="0"/>
              </a:spcAft>
              <a:buFont typeface="Wingdings 3"/>
              <a:buChar char=""/>
              <a:defRPr/>
            </a:pPr>
            <a:r>
              <a:rPr lang="en-US" dirty="0" smtClean="0"/>
              <a:t>Every </a:t>
            </a:r>
            <a:r>
              <a:rPr lang="en-US" dirty="0" err="1" smtClean="0"/>
              <a:t>codon</a:t>
            </a:r>
            <a:r>
              <a:rPr lang="en-US" dirty="0" smtClean="0"/>
              <a:t> has an anti-</a:t>
            </a:r>
            <a:r>
              <a:rPr lang="en-US" dirty="0" err="1" smtClean="0"/>
              <a:t>codon</a:t>
            </a:r>
            <a:r>
              <a:rPr lang="en-US" dirty="0" smtClean="0"/>
              <a:t> that carries an amino acid!</a:t>
            </a:r>
          </a:p>
          <a:p>
            <a:pPr marL="822960" lvl="2" eaLnBrk="1" fontAlgn="auto" hangingPunct="1">
              <a:spcAft>
                <a:spcPts val="0"/>
              </a:spcAft>
              <a:buClr>
                <a:schemeClr val="bg1">
                  <a:shade val="50000"/>
                </a:schemeClr>
              </a:buClr>
              <a:buFont typeface="Wingdings 3"/>
              <a:buChar char=""/>
              <a:defRPr/>
            </a:pPr>
            <a:r>
              <a:rPr lang="en-US" dirty="0" smtClean="0"/>
              <a:t>As </a:t>
            </a:r>
            <a:r>
              <a:rPr lang="en-US" dirty="0" err="1" smtClean="0"/>
              <a:t>tRNA</a:t>
            </a:r>
            <a:r>
              <a:rPr lang="en-US" dirty="0" smtClean="0"/>
              <a:t> brings its anti-</a:t>
            </a:r>
            <a:r>
              <a:rPr lang="en-US" dirty="0" err="1" smtClean="0"/>
              <a:t>codons</a:t>
            </a:r>
            <a:r>
              <a:rPr lang="en-US" dirty="0" smtClean="0"/>
              <a:t> (and amino acids) to the mRNA strand, it builds PROTEINS!</a:t>
            </a:r>
          </a:p>
          <a:p>
            <a:pPr marL="548640" lvl="1" indent="-274320" eaLnBrk="1" fontAlgn="auto" hangingPunct="1">
              <a:spcAft>
                <a:spcPts val="0"/>
              </a:spcAft>
              <a:buFont typeface="Wingdings 3"/>
              <a:buChar char=""/>
              <a:defRPr/>
            </a:pPr>
            <a:r>
              <a:rPr lang="en-US" dirty="0" smtClean="0"/>
              <a:t>We know which amino acids go with each </a:t>
            </a:r>
            <a:r>
              <a:rPr lang="en-US" dirty="0" err="1" smtClean="0"/>
              <a:t>codons</a:t>
            </a:r>
            <a:r>
              <a:rPr lang="en-US" dirty="0" smtClean="0"/>
              <a:t> because there is a universal code. </a:t>
            </a:r>
          </a:p>
          <a:p>
            <a:pPr marL="822960" lvl="2" eaLnBrk="1" fontAlgn="auto" hangingPunct="1">
              <a:spcAft>
                <a:spcPts val="0"/>
              </a:spcAft>
              <a:buClr>
                <a:schemeClr val="bg1">
                  <a:shade val="50000"/>
                </a:schemeClr>
              </a:buClr>
              <a:buFont typeface="Wingdings 3"/>
              <a:buChar char=""/>
              <a:defRPr/>
            </a:pPr>
            <a:r>
              <a:rPr lang="en-US" sz="1600" dirty="0" smtClean="0"/>
              <a:t>Our mRNA strand:   </a:t>
            </a:r>
            <a:r>
              <a:rPr lang="en-US" sz="1600" dirty="0" smtClean="0">
                <a:solidFill>
                  <a:srgbClr val="0070C0"/>
                </a:solidFill>
              </a:rPr>
              <a:t>G  </a:t>
            </a:r>
            <a:r>
              <a:rPr lang="en-US" sz="1600" dirty="0" err="1" smtClean="0">
                <a:solidFill>
                  <a:srgbClr val="0070C0"/>
                </a:solidFill>
              </a:rPr>
              <a:t>G</a:t>
            </a:r>
            <a:r>
              <a:rPr lang="en-US" sz="1600" dirty="0" smtClean="0">
                <a:solidFill>
                  <a:srgbClr val="0070C0"/>
                </a:solidFill>
              </a:rPr>
              <a:t>  A  U  G  C  </a:t>
            </a:r>
            <a:r>
              <a:rPr lang="en-US" sz="1600" dirty="0" err="1" smtClean="0">
                <a:solidFill>
                  <a:srgbClr val="0070C0"/>
                </a:solidFill>
              </a:rPr>
              <a:t>C</a:t>
            </a:r>
            <a:r>
              <a:rPr lang="en-US" sz="1600" dirty="0" smtClean="0">
                <a:solidFill>
                  <a:srgbClr val="0070C0"/>
                </a:solidFill>
              </a:rPr>
              <a:t>  </a:t>
            </a:r>
            <a:r>
              <a:rPr lang="en-US" sz="1600" dirty="0" err="1" smtClean="0">
                <a:solidFill>
                  <a:srgbClr val="0070C0"/>
                </a:solidFill>
              </a:rPr>
              <a:t>C</a:t>
            </a:r>
            <a:r>
              <a:rPr lang="en-US" sz="1600" dirty="0" smtClean="0">
                <a:solidFill>
                  <a:srgbClr val="0070C0"/>
                </a:solidFill>
              </a:rPr>
              <a:t>  U  A  </a:t>
            </a:r>
            <a:r>
              <a:rPr lang="en-US" sz="1600" dirty="0" err="1" smtClean="0">
                <a:solidFill>
                  <a:srgbClr val="0070C0"/>
                </a:solidFill>
              </a:rPr>
              <a:t>A</a:t>
            </a:r>
            <a:r>
              <a:rPr lang="en-US" sz="1600" dirty="0" smtClean="0">
                <a:solidFill>
                  <a:srgbClr val="0070C0"/>
                </a:solidFill>
              </a:rPr>
              <a:t>  G</a:t>
            </a:r>
          </a:p>
          <a:p>
            <a:pPr marL="1097280" lvl="3" eaLnBrk="1" fontAlgn="auto" hangingPunct="1">
              <a:spcAft>
                <a:spcPts val="0"/>
              </a:spcAft>
              <a:buClr>
                <a:schemeClr val="accent2">
                  <a:shade val="75000"/>
                </a:schemeClr>
              </a:buClr>
              <a:buFont typeface="Wingdings"/>
              <a:buChar char=""/>
              <a:defRPr/>
            </a:pPr>
            <a:r>
              <a:rPr lang="en-US" dirty="0" smtClean="0"/>
              <a:t>Is coding for: GGA = </a:t>
            </a:r>
            <a:r>
              <a:rPr lang="en-US" dirty="0" err="1" smtClean="0"/>
              <a:t>Glycine</a:t>
            </a:r>
            <a:endParaRPr lang="en-US" dirty="0" smtClean="0"/>
          </a:p>
          <a:p>
            <a:pPr marL="1097280" lvl="3" eaLnBrk="1" fontAlgn="auto" hangingPunct="1">
              <a:spcAft>
                <a:spcPts val="0"/>
              </a:spcAft>
              <a:buClr>
                <a:schemeClr val="accent2">
                  <a:shade val="75000"/>
                </a:schemeClr>
              </a:buClr>
              <a:buFont typeface="Wingdings"/>
              <a:buChar char=""/>
              <a:defRPr/>
            </a:pPr>
            <a:r>
              <a:rPr lang="en-US" dirty="0" smtClean="0"/>
              <a:t>UGC= </a:t>
            </a:r>
            <a:r>
              <a:rPr lang="en-US" dirty="0" err="1" smtClean="0"/>
              <a:t>Cysteine</a:t>
            </a:r>
            <a:endParaRPr lang="en-US" dirty="0" smtClean="0"/>
          </a:p>
          <a:p>
            <a:pPr marL="1097280" lvl="3" eaLnBrk="1" fontAlgn="auto" hangingPunct="1">
              <a:spcAft>
                <a:spcPts val="0"/>
              </a:spcAft>
              <a:buClr>
                <a:schemeClr val="accent2">
                  <a:shade val="75000"/>
                </a:schemeClr>
              </a:buClr>
              <a:buFont typeface="Wingdings"/>
              <a:buChar char=""/>
              <a:defRPr/>
            </a:pPr>
            <a:r>
              <a:rPr lang="en-US" dirty="0" smtClean="0"/>
              <a:t>CCU= </a:t>
            </a:r>
            <a:r>
              <a:rPr lang="en-US" dirty="0" err="1" smtClean="0"/>
              <a:t>Proline</a:t>
            </a:r>
            <a:endParaRPr lang="en-US" dirty="0" smtClean="0"/>
          </a:p>
          <a:p>
            <a:pPr marL="1097280" lvl="3" eaLnBrk="1" fontAlgn="auto" hangingPunct="1">
              <a:spcAft>
                <a:spcPts val="0"/>
              </a:spcAft>
              <a:buClr>
                <a:schemeClr val="accent2">
                  <a:shade val="75000"/>
                </a:schemeClr>
              </a:buClr>
              <a:buFont typeface="Wingdings"/>
              <a:buChar char=""/>
              <a:defRPr/>
            </a:pPr>
            <a:r>
              <a:rPr lang="en-US" dirty="0" smtClean="0"/>
              <a:t>AAG= Lysine</a:t>
            </a:r>
          </a:p>
          <a:p>
            <a:pPr marL="274320" indent="-274320" eaLnBrk="1" fontAlgn="auto" hangingPunct="1">
              <a:spcAft>
                <a:spcPts val="0"/>
              </a:spcAft>
              <a:buFont typeface="Wingdings 3"/>
              <a:buNone/>
              <a:defRPr/>
            </a:pPr>
            <a:endParaRPr lang="en-US" dirty="0" smtClean="0"/>
          </a:p>
        </p:txBody>
      </p:sp>
      <p:sp>
        <p:nvSpPr>
          <p:cNvPr id="6" name="Rounded Rectangle 5"/>
          <p:cNvSpPr/>
          <p:nvPr/>
        </p:nvSpPr>
        <p:spPr>
          <a:xfrm>
            <a:off x="6629400" y="2590800"/>
            <a:ext cx="457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781800" y="1981200"/>
            <a:ext cx="304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858000" y="1676400"/>
            <a:ext cx="1524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rot="20773007">
            <a:off x="6704013" y="1238250"/>
            <a:ext cx="201612"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Aquarium Curiosity</a:t>
            </a:r>
          </a:p>
        </p:txBody>
      </p:sp>
      <p:sp>
        <p:nvSpPr>
          <p:cNvPr id="10243" name="Content Placeholder 2"/>
          <p:cNvSpPr>
            <a:spLocks noGrp="1"/>
          </p:cNvSpPr>
          <p:nvPr>
            <p:ph sz="quarter" idx="1"/>
          </p:nvPr>
        </p:nvSpPr>
        <p:spPr>
          <a:xfrm>
            <a:off x="457200" y="1219200"/>
            <a:ext cx="3581400" cy="4937125"/>
          </a:xfrm>
        </p:spPr>
        <p:txBody>
          <a:bodyPr/>
          <a:lstStyle/>
          <a:p>
            <a:r>
              <a:rPr lang="en-US" smtClean="0"/>
              <a:t>In aquarium, you are curious to see if lowering the pH has an effect on the fish.</a:t>
            </a:r>
          </a:p>
          <a:p>
            <a:r>
              <a:rPr lang="en-US" smtClean="0"/>
              <a:t>What is your hypothesis?</a:t>
            </a:r>
          </a:p>
          <a:p>
            <a:pPr lvl="1"/>
            <a:r>
              <a:rPr lang="en-US" smtClean="0"/>
              <a:t>If I lower the pH levels of the aquarium to 4.0, then the fish will die.</a:t>
            </a:r>
          </a:p>
        </p:txBody>
      </p:sp>
      <p:pic>
        <p:nvPicPr>
          <p:cNvPr id="11268" name="Picture 5" descr="http://animals.phillipmartin.info/animal_aquarium.gif"/>
          <p:cNvPicPr>
            <a:picLocks noChangeAspect="1" noChangeArrowheads="1"/>
          </p:cNvPicPr>
          <p:nvPr/>
        </p:nvPicPr>
        <p:blipFill>
          <a:blip r:embed="rId2" cstate="print"/>
          <a:srcRect/>
          <a:stretch>
            <a:fillRect/>
          </a:stretch>
        </p:blipFill>
        <p:spPr bwMode="auto">
          <a:xfrm>
            <a:off x="3962400" y="1524000"/>
            <a:ext cx="48641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11225"/>
          </a:xfrm>
        </p:spPr>
        <p:txBody>
          <a:bodyPr>
            <a:normAutofit fontScale="90000"/>
          </a:bodyPr>
          <a:lstStyle/>
          <a:p>
            <a:pPr eaLnBrk="1" fontAlgn="auto" hangingPunct="1">
              <a:spcAft>
                <a:spcPts val="0"/>
              </a:spcAft>
              <a:defRPr/>
            </a:pPr>
            <a:r>
              <a:rPr lang="en-US" dirty="0" smtClean="0"/>
              <a:t>Where does transcription and translation take place?</a:t>
            </a:r>
            <a:endParaRPr lang="en-US" dirty="0"/>
          </a:p>
        </p:txBody>
      </p:sp>
      <p:sp>
        <p:nvSpPr>
          <p:cNvPr id="28675" name="Content Placeholder 2"/>
          <p:cNvSpPr>
            <a:spLocks noGrp="1"/>
          </p:cNvSpPr>
          <p:nvPr>
            <p:ph sz="quarter" idx="1"/>
          </p:nvPr>
        </p:nvSpPr>
        <p:spPr>
          <a:xfrm>
            <a:off x="457200" y="1219200"/>
            <a:ext cx="8229600" cy="4937125"/>
          </a:xfrm>
        </p:spPr>
        <p:txBody>
          <a:bodyPr/>
          <a:lstStyle/>
          <a:p>
            <a:pPr eaLnBrk="1" hangingPunct="1"/>
            <a:r>
              <a:rPr lang="en-US" smtClean="0"/>
              <a:t>REMEMBER:</a:t>
            </a:r>
          </a:p>
          <a:p>
            <a:pPr lvl="1" eaLnBrk="1" hangingPunct="1"/>
            <a:r>
              <a:rPr lang="en-US" smtClean="0"/>
              <a:t>TRANSCRIPTION is in the NUCLEUS!</a:t>
            </a:r>
          </a:p>
          <a:p>
            <a:pPr lvl="1" eaLnBrk="1" hangingPunct="1"/>
            <a:endParaRPr lang="en-US" smtClean="0"/>
          </a:p>
          <a:p>
            <a:pPr lvl="1" eaLnBrk="1" hangingPunct="1"/>
            <a:endParaRPr lang="en-US" smtClean="0"/>
          </a:p>
          <a:p>
            <a:pPr lvl="1" eaLnBrk="1" hangingPunct="1">
              <a:buFont typeface="Wingdings 3" pitchFamily="18" charset="2"/>
              <a:buNone/>
            </a:pPr>
            <a:endParaRPr lang="en-US" smtClean="0"/>
          </a:p>
          <a:p>
            <a:pPr lvl="1" eaLnBrk="1" hangingPunct="1"/>
            <a:r>
              <a:rPr lang="en-US" smtClean="0"/>
              <a:t>TRANSLATION is in the CYTOPLASM!</a:t>
            </a:r>
          </a:p>
        </p:txBody>
      </p:sp>
      <p:pic>
        <p:nvPicPr>
          <p:cNvPr id="28676" name="Picture 17" descr="http://micro.magnet.fsu.edu/cells/nucleus/images/nucleusfigure1.jpg"/>
          <p:cNvPicPr>
            <a:picLocks noChangeAspect="1" noChangeArrowheads="1"/>
          </p:cNvPicPr>
          <p:nvPr/>
        </p:nvPicPr>
        <p:blipFill>
          <a:blip r:embed="rId2" cstate="print"/>
          <a:srcRect/>
          <a:stretch>
            <a:fillRect/>
          </a:stretch>
        </p:blipFill>
        <p:spPr bwMode="auto">
          <a:xfrm>
            <a:off x="6019800" y="1295400"/>
            <a:ext cx="2428875" cy="1800225"/>
          </a:xfrm>
          <a:prstGeom prst="rect">
            <a:avLst/>
          </a:prstGeom>
          <a:noFill/>
          <a:ln w="9525">
            <a:noFill/>
            <a:miter lim="800000"/>
            <a:headEnd/>
            <a:tailEnd/>
          </a:ln>
        </p:spPr>
      </p:pic>
      <p:pic>
        <p:nvPicPr>
          <p:cNvPr id="28677" name="Picture 5" descr="http://manhattan.schoolwires.com/1525108613210363/lib/1525108613210363/eukaryotic_cell.jpg"/>
          <p:cNvPicPr>
            <a:picLocks noChangeAspect="1" noChangeArrowheads="1"/>
          </p:cNvPicPr>
          <p:nvPr/>
        </p:nvPicPr>
        <p:blipFill>
          <a:blip r:embed="rId3" cstate="print"/>
          <a:srcRect/>
          <a:stretch>
            <a:fillRect/>
          </a:stretch>
        </p:blipFill>
        <p:spPr bwMode="auto">
          <a:xfrm>
            <a:off x="5486400" y="3733800"/>
            <a:ext cx="33909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cstate="print"/>
          <a:srcRect/>
          <a:stretch>
            <a:fillRect/>
          </a:stretch>
        </p:blipFill>
        <p:spPr bwMode="auto">
          <a:xfrm>
            <a:off x="5715000" y="1752600"/>
            <a:ext cx="3282950" cy="1724025"/>
          </a:xfrm>
          <a:prstGeom prst="rect">
            <a:avLst/>
          </a:prstGeom>
          <a:noFill/>
          <a:ln w="9525">
            <a:noFill/>
            <a:miter lim="800000"/>
            <a:headEnd/>
            <a:tailEnd/>
          </a:ln>
        </p:spPr>
      </p:pic>
      <p:sp>
        <p:nvSpPr>
          <p:cNvPr id="23554"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7B9899"/>
                </a:solidFill>
              </a:rPr>
              <a:t>What is the genotypic and phenotypic ratio?</a:t>
            </a:r>
          </a:p>
        </p:txBody>
      </p:sp>
      <p:sp>
        <p:nvSpPr>
          <p:cNvPr id="29700" name="Content Placeholder 2"/>
          <p:cNvSpPr>
            <a:spLocks noGrp="1"/>
          </p:cNvSpPr>
          <p:nvPr>
            <p:ph sz="quarter" idx="1"/>
          </p:nvPr>
        </p:nvSpPr>
        <p:spPr>
          <a:xfrm>
            <a:off x="457200" y="1219200"/>
            <a:ext cx="6019800" cy="4937125"/>
          </a:xfrm>
        </p:spPr>
        <p:txBody>
          <a:bodyPr/>
          <a:lstStyle/>
          <a:p>
            <a:pPr eaLnBrk="1" hangingPunct="1"/>
            <a:r>
              <a:rPr lang="en-US" smtClean="0"/>
              <a:t>A loving couple wants to have children. They are both heterozygous for brown eyes. They want a blue-eyed child. What are their chances?</a:t>
            </a:r>
          </a:p>
          <a:p>
            <a:pPr eaLnBrk="1" hangingPunct="1"/>
            <a:r>
              <a:rPr lang="en-US" smtClean="0"/>
              <a:t>Genotype</a:t>
            </a:r>
          </a:p>
          <a:p>
            <a:pPr lvl="1" eaLnBrk="1" hangingPunct="1"/>
            <a:r>
              <a:rPr lang="en-US" smtClean="0"/>
              <a:t>Gene combination for a trait (Bb, BB, bb)</a:t>
            </a:r>
          </a:p>
          <a:p>
            <a:pPr eaLnBrk="1" hangingPunct="1"/>
            <a:r>
              <a:rPr lang="en-US" smtClean="0"/>
              <a:t>Phenotype</a:t>
            </a:r>
          </a:p>
          <a:p>
            <a:pPr lvl="1" eaLnBrk="1" hangingPunct="1"/>
            <a:r>
              <a:rPr lang="en-US" smtClean="0"/>
              <a:t>The physical feature resulting from the trait. (brown eyes or blue eyes)</a:t>
            </a:r>
          </a:p>
          <a:p>
            <a:pPr lvl="2" eaLnBrk="1" hangingPunct="1"/>
            <a:r>
              <a:rPr lang="en-US" smtClean="0"/>
              <a:t>Mom has the genotype Bb.</a:t>
            </a:r>
          </a:p>
          <a:p>
            <a:pPr lvl="2" eaLnBrk="1" hangingPunct="1"/>
            <a:r>
              <a:rPr lang="en-US" smtClean="0"/>
              <a:t>Dad has the genotype Bb.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900" smtClean="0"/>
              <a:t>What is the genotypic and phenotypic ratio?</a:t>
            </a:r>
          </a:p>
        </p:txBody>
      </p:sp>
      <p:sp>
        <p:nvSpPr>
          <p:cNvPr id="23555" name="Content Placeholder 2"/>
          <p:cNvSpPr>
            <a:spLocks noGrp="1"/>
          </p:cNvSpPr>
          <p:nvPr>
            <p:ph sz="quarter" idx="1"/>
          </p:nvPr>
        </p:nvSpPr>
        <p:spPr>
          <a:xfrm>
            <a:off x="457200" y="5410200"/>
            <a:ext cx="8229600" cy="990600"/>
          </a:xfrm>
        </p:spPr>
        <p:txBody>
          <a:bodyPr/>
          <a:lstStyle/>
          <a:p>
            <a:pPr eaLnBrk="1" hangingPunct="1"/>
            <a:r>
              <a:rPr lang="en-US" smtClean="0"/>
              <a:t>The genotypic ratio is 1:2:1 or BB : Bb,Bb : bb</a:t>
            </a:r>
          </a:p>
          <a:p>
            <a:pPr eaLnBrk="1" hangingPunct="1"/>
            <a:r>
              <a:rPr lang="en-US" smtClean="0"/>
              <a:t>The phenotypic ratio is 3:1 or brown, brown, brown : blue</a:t>
            </a:r>
          </a:p>
        </p:txBody>
      </p:sp>
      <p:sp>
        <p:nvSpPr>
          <p:cNvPr id="30724" name="Line 18"/>
          <p:cNvSpPr>
            <a:spLocks noChangeShapeType="1"/>
          </p:cNvSpPr>
          <p:nvPr/>
        </p:nvSpPr>
        <p:spPr bwMode="auto">
          <a:xfrm>
            <a:off x="5867400" y="2286000"/>
            <a:ext cx="0" cy="2667000"/>
          </a:xfrm>
          <a:prstGeom prst="line">
            <a:avLst/>
          </a:prstGeom>
          <a:noFill/>
          <a:ln w="9525">
            <a:solidFill>
              <a:schemeClr val="tx1"/>
            </a:solidFill>
            <a:round/>
            <a:headEnd/>
            <a:tailEnd/>
          </a:ln>
        </p:spPr>
        <p:txBody>
          <a:bodyPr wrap="none"/>
          <a:lstStyle/>
          <a:p>
            <a:endParaRPr lang="en-US"/>
          </a:p>
        </p:txBody>
      </p:sp>
      <p:sp>
        <p:nvSpPr>
          <p:cNvPr id="30725" name="Line 17"/>
          <p:cNvSpPr>
            <a:spLocks noChangeShapeType="1"/>
          </p:cNvSpPr>
          <p:nvPr/>
        </p:nvSpPr>
        <p:spPr bwMode="auto">
          <a:xfrm>
            <a:off x="4343400" y="2362200"/>
            <a:ext cx="0" cy="2590800"/>
          </a:xfrm>
          <a:prstGeom prst="line">
            <a:avLst/>
          </a:prstGeom>
          <a:noFill/>
          <a:ln w="9525">
            <a:solidFill>
              <a:schemeClr val="tx1"/>
            </a:solidFill>
            <a:round/>
            <a:headEnd/>
            <a:tailEnd/>
          </a:ln>
        </p:spPr>
        <p:txBody>
          <a:bodyPr wrap="none"/>
          <a:lstStyle/>
          <a:p>
            <a:endParaRPr lang="en-US"/>
          </a:p>
        </p:txBody>
      </p:sp>
      <p:sp>
        <p:nvSpPr>
          <p:cNvPr id="30726" name="Line 13"/>
          <p:cNvSpPr>
            <a:spLocks noChangeShapeType="1"/>
          </p:cNvSpPr>
          <p:nvPr/>
        </p:nvSpPr>
        <p:spPr bwMode="auto">
          <a:xfrm>
            <a:off x="2971800" y="2362200"/>
            <a:ext cx="0" cy="2590800"/>
          </a:xfrm>
          <a:prstGeom prst="line">
            <a:avLst/>
          </a:prstGeom>
          <a:noFill/>
          <a:ln w="9525">
            <a:solidFill>
              <a:schemeClr val="tx1"/>
            </a:solidFill>
            <a:round/>
            <a:headEnd/>
            <a:tailEnd/>
          </a:ln>
        </p:spPr>
        <p:txBody>
          <a:bodyPr wrap="none"/>
          <a:lstStyle/>
          <a:p>
            <a:endParaRPr lang="en-US"/>
          </a:p>
        </p:txBody>
      </p:sp>
      <p:sp>
        <p:nvSpPr>
          <p:cNvPr id="30727" name="Line 14"/>
          <p:cNvSpPr>
            <a:spLocks noChangeShapeType="1"/>
          </p:cNvSpPr>
          <p:nvPr/>
        </p:nvSpPr>
        <p:spPr bwMode="auto">
          <a:xfrm>
            <a:off x="2514600" y="2667000"/>
            <a:ext cx="3352800" cy="0"/>
          </a:xfrm>
          <a:prstGeom prst="line">
            <a:avLst/>
          </a:prstGeom>
          <a:noFill/>
          <a:ln w="9525">
            <a:solidFill>
              <a:schemeClr val="tx1"/>
            </a:solidFill>
            <a:round/>
            <a:headEnd/>
            <a:tailEnd/>
          </a:ln>
        </p:spPr>
        <p:txBody>
          <a:bodyPr wrap="none"/>
          <a:lstStyle/>
          <a:p>
            <a:endParaRPr lang="en-US"/>
          </a:p>
        </p:txBody>
      </p:sp>
      <p:sp>
        <p:nvSpPr>
          <p:cNvPr id="30728" name="Line 16"/>
          <p:cNvSpPr>
            <a:spLocks noChangeShapeType="1"/>
          </p:cNvSpPr>
          <p:nvPr/>
        </p:nvSpPr>
        <p:spPr bwMode="auto">
          <a:xfrm>
            <a:off x="2438400" y="3810000"/>
            <a:ext cx="3429000" cy="0"/>
          </a:xfrm>
          <a:prstGeom prst="line">
            <a:avLst/>
          </a:prstGeom>
          <a:noFill/>
          <a:ln w="9525">
            <a:solidFill>
              <a:schemeClr val="tx1"/>
            </a:solidFill>
            <a:round/>
            <a:headEnd/>
            <a:tailEnd/>
          </a:ln>
        </p:spPr>
        <p:txBody>
          <a:bodyPr wrap="none"/>
          <a:lstStyle/>
          <a:p>
            <a:endParaRPr lang="en-US"/>
          </a:p>
        </p:txBody>
      </p:sp>
      <p:sp>
        <p:nvSpPr>
          <p:cNvPr id="30729" name="Line 15"/>
          <p:cNvSpPr>
            <a:spLocks noChangeShapeType="1"/>
          </p:cNvSpPr>
          <p:nvPr/>
        </p:nvSpPr>
        <p:spPr bwMode="auto">
          <a:xfrm>
            <a:off x="2438400" y="4953000"/>
            <a:ext cx="3429000" cy="0"/>
          </a:xfrm>
          <a:prstGeom prst="line">
            <a:avLst/>
          </a:prstGeom>
          <a:noFill/>
          <a:ln w="9525">
            <a:solidFill>
              <a:schemeClr val="tx1"/>
            </a:solidFill>
            <a:round/>
            <a:headEnd/>
            <a:tailEnd/>
          </a:ln>
        </p:spPr>
        <p:txBody>
          <a:bodyPr wrap="none"/>
          <a:lstStyle/>
          <a:p>
            <a:endParaRPr lang="en-US"/>
          </a:p>
        </p:txBody>
      </p:sp>
      <p:sp>
        <p:nvSpPr>
          <p:cNvPr id="10" name="TextBox 12"/>
          <p:cNvSpPr txBox="1">
            <a:spLocks noChangeArrowheads="1"/>
          </p:cNvSpPr>
          <p:nvPr/>
        </p:nvSpPr>
        <p:spPr bwMode="auto">
          <a:xfrm>
            <a:off x="3200400" y="2133600"/>
            <a:ext cx="685800" cy="523875"/>
          </a:xfrm>
          <a:prstGeom prst="rect">
            <a:avLst/>
          </a:prstGeom>
          <a:noFill/>
          <a:ln w="9525">
            <a:noFill/>
            <a:miter lim="800000"/>
            <a:headEnd/>
            <a:tailEnd/>
          </a:ln>
        </p:spPr>
        <p:txBody>
          <a:bodyPr>
            <a:spAutoFit/>
          </a:bodyPr>
          <a:lstStyle/>
          <a:p>
            <a:pPr algn="ctr"/>
            <a:r>
              <a:rPr lang="en-US" sz="2800">
                <a:solidFill>
                  <a:srgbClr val="FF0066"/>
                </a:solidFill>
              </a:rPr>
              <a:t>B</a:t>
            </a:r>
          </a:p>
        </p:txBody>
      </p:sp>
      <p:sp>
        <p:nvSpPr>
          <p:cNvPr id="11" name="TextBox 13"/>
          <p:cNvSpPr txBox="1">
            <a:spLocks noChangeArrowheads="1"/>
          </p:cNvSpPr>
          <p:nvPr/>
        </p:nvSpPr>
        <p:spPr bwMode="auto">
          <a:xfrm>
            <a:off x="4724400" y="2133600"/>
            <a:ext cx="685800" cy="523875"/>
          </a:xfrm>
          <a:prstGeom prst="rect">
            <a:avLst/>
          </a:prstGeom>
          <a:noFill/>
          <a:ln w="9525">
            <a:noFill/>
            <a:miter lim="800000"/>
            <a:headEnd/>
            <a:tailEnd/>
          </a:ln>
        </p:spPr>
        <p:txBody>
          <a:bodyPr>
            <a:spAutoFit/>
          </a:bodyPr>
          <a:lstStyle/>
          <a:p>
            <a:pPr algn="ctr"/>
            <a:r>
              <a:rPr lang="en-US" sz="2800">
                <a:solidFill>
                  <a:srgbClr val="FF0066"/>
                </a:solidFill>
              </a:rPr>
              <a:t>b</a:t>
            </a:r>
          </a:p>
        </p:txBody>
      </p:sp>
      <p:sp>
        <p:nvSpPr>
          <p:cNvPr id="12" name="TextBox 16"/>
          <p:cNvSpPr txBox="1">
            <a:spLocks noChangeArrowheads="1"/>
          </p:cNvSpPr>
          <p:nvPr/>
        </p:nvSpPr>
        <p:spPr bwMode="auto">
          <a:xfrm>
            <a:off x="3200400" y="3048000"/>
            <a:ext cx="381000" cy="523875"/>
          </a:xfrm>
          <a:prstGeom prst="rect">
            <a:avLst/>
          </a:prstGeom>
          <a:noFill/>
          <a:ln w="9525">
            <a:noFill/>
            <a:miter lim="800000"/>
            <a:headEnd/>
            <a:tailEnd/>
          </a:ln>
        </p:spPr>
        <p:txBody>
          <a:bodyPr>
            <a:spAutoFit/>
          </a:bodyPr>
          <a:lstStyle/>
          <a:p>
            <a:pPr algn="ctr"/>
            <a:r>
              <a:rPr lang="en-US" sz="2800">
                <a:solidFill>
                  <a:srgbClr val="0070C0"/>
                </a:solidFill>
              </a:rPr>
              <a:t>B</a:t>
            </a:r>
          </a:p>
        </p:txBody>
      </p:sp>
      <p:sp>
        <p:nvSpPr>
          <p:cNvPr id="13" name="TextBox 17"/>
          <p:cNvSpPr txBox="1">
            <a:spLocks noChangeArrowheads="1"/>
          </p:cNvSpPr>
          <p:nvPr/>
        </p:nvSpPr>
        <p:spPr bwMode="auto">
          <a:xfrm>
            <a:off x="3200400" y="4114800"/>
            <a:ext cx="457200" cy="523875"/>
          </a:xfrm>
          <a:prstGeom prst="rect">
            <a:avLst/>
          </a:prstGeom>
          <a:noFill/>
          <a:ln w="9525">
            <a:noFill/>
            <a:miter lim="800000"/>
            <a:headEnd/>
            <a:tailEnd/>
          </a:ln>
        </p:spPr>
        <p:txBody>
          <a:bodyPr>
            <a:spAutoFit/>
          </a:bodyPr>
          <a:lstStyle/>
          <a:p>
            <a:pPr algn="ctr"/>
            <a:r>
              <a:rPr lang="en-US" sz="2800">
                <a:solidFill>
                  <a:srgbClr val="FF0066"/>
                </a:solidFill>
              </a:rPr>
              <a:t>B</a:t>
            </a:r>
          </a:p>
        </p:txBody>
      </p:sp>
      <p:sp>
        <p:nvSpPr>
          <p:cNvPr id="14" name="TextBox 18"/>
          <p:cNvSpPr txBox="1">
            <a:spLocks noChangeArrowheads="1"/>
          </p:cNvSpPr>
          <p:nvPr/>
        </p:nvSpPr>
        <p:spPr bwMode="auto">
          <a:xfrm>
            <a:off x="4648200" y="3048000"/>
            <a:ext cx="457200" cy="523875"/>
          </a:xfrm>
          <a:prstGeom prst="rect">
            <a:avLst/>
          </a:prstGeom>
          <a:noFill/>
          <a:ln w="9525">
            <a:noFill/>
            <a:miter lim="800000"/>
            <a:headEnd/>
            <a:tailEnd/>
          </a:ln>
        </p:spPr>
        <p:txBody>
          <a:bodyPr>
            <a:spAutoFit/>
          </a:bodyPr>
          <a:lstStyle/>
          <a:p>
            <a:pPr algn="ctr"/>
            <a:r>
              <a:rPr lang="en-US" sz="2800">
                <a:solidFill>
                  <a:srgbClr val="0070C0"/>
                </a:solidFill>
              </a:rPr>
              <a:t>B</a:t>
            </a:r>
          </a:p>
        </p:txBody>
      </p:sp>
      <p:sp>
        <p:nvSpPr>
          <p:cNvPr id="15" name="TextBox 19"/>
          <p:cNvSpPr txBox="1">
            <a:spLocks noChangeArrowheads="1"/>
          </p:cNvSpPr>
          <p:nvPr/>
        </p:nvSpPr>
        <p:spPr bwMode="auto">
          <a:xfrm>
            <a:off x="4648200" y="4114800"/>
            <a:ext cx="381000" cy="523875"/>
          </a:xfrm>
          <a:prstGeom prst="rect">
            <a:avLst/>
          </a:prstGeom>
          <a:noFill/>
          <a:ln w="9525">
            <a:noFill/>
            <a:miter lim="800000"/>
            <a:headEnd/>
            <a:tailEnd/>
          </a:ln>
        </p:spPr>
        <p:txBody>
          <a:bodyPr>
            <a:spAutoFit/>
          </a:bodyPr>
          <a:lstStyle/>
          <a:p>
            <a:pPr algn="ctr"/>
            <a:r>
              <a:rPr lang="en-US" sz="2800">
                <a:solidFill>
                  <a:srgbClr val="FF0066"/>
                </a:solidFill>
              </a:rPr>
              <a:t>b</a:t>
            </a:r>
          </a:p>
        </p:txBody>
      </p:sp>
      <p:sp>
        <p:nvSpPr>
          <p:cNvPr id="30736" name="TextBox 15"/>
          <p:cNvSpPr txBox="1">
            <a:spLocks noChangeArrowheads="1"/>
          </p:cNvSpPr>
          <p:nvPr/>
        </p:nvSpPr>
        <p:spPr bwMode="auto">
          <a:xfrm>
            <a:off x="609600" y="1295400"/>
            <a:ext cx="2209800" cy="381000"/>
          </a:xfrm>
          <a:prstGeom prst="rect">
            <a:avLst/>
          </a:prstGeom>
          <a:noFill/>
          <a:ln w="9525">
            <a:noFill/>
            <a:miter lim="800000"/>
            <a:headEnd/>
            <a:tailEnd/>
          </a:ln>
        </p:spPr>
        <p:txBody>
          <a:bodyPr>
            <a:spAutoFit/>
          </a:bodyPr>
          <a:lstStyle/>
          <a:p>
            <a:r>
              <a:rPr lang="en-US"/>
              <a:t>Mom has genotype: </a:t>
            </a:r>
          </a:p>
        </p:txBody>
      </p:sp>
      <p:sp>
        <p:nvSpPr>
          <p:cNvPr id="30737" name="TextBox 16"/>
          <p:cNvSpPr txBox="1">
            <a:spLocks noChangeArrowheads="1"/>
          </p:cNvSpPr>
          <p:nvPr/>
        </p:nvSpPr>
        <p:spPr bwMode="auto">
          <a:xfrm>
            <a:off x="609600" y="1676400"/>
            <a:ext cx="2133600" cy="369888"/>
          </a:xfrm>
          <a:prstGeom prst="rect">
            <a:avLst/>
          </a:prstGeom>
          <a:noFill/>
          <a:ln w="9525">
            <a:noFill/>
            <a:miter lim="800000"/>
            <a:headEnd/>
            <a:tailEnd/>
          </a:ln>
        </p:spPr>
        <p:txBody>
          <a:bodyPr>
            <a:spAutoFit/>
          </a:bodyPr>
          <a:lstStyle/>
          <a:p>
            <a:r>
              <a:rPr lang="en-US"/>
              <a:t>Dad has genotype:</a:t>
            </a:r>
          </a:p>
        </p:txBody>
      </p:sp>
      <p:sp>
        <p:nvSpPr>
          <p:cNvPr id="19" name="TextBox 18"/>
          <p:cNvSpPr txBox="1">
            <a:spLocks noChangeArrowheads="1"/>
          </p:cNvSpPr>
          <p:nvPr/>
        </p:nvSpPr>
        <p:spPr bwMode="auto">
          <a:xfrm>
            <a:off x="2743200" y="1295400"/>
            <a:ext cx="609600" cy="369888"/>
          </a:xfrm>
          <a:prstGeom prst="rect">
            <a:avLst/>
          </a:prstGeom>
          <a:noFill/>
          <a:ln w="9525">
            <a:noFill/>
            <a:miter lim="800000"/>
            <a:headEnd/>
            <a:tailEnd/>
          </a:ln>
        </p:spPr>
        <p:txBody>
          <a:bodyPr>
            <a:spAutoFit/>
          </a:bodyPr>
          <a:lstStyle/>
          <a:p>
            <a:r>
              <a:rPr lang="en-US">
                <a:solidFill>
                  <a:srgbClr val="FF0066"/>
                </a:solidFill>
              </a:rPr>
              <a:t>Bb</a:t>
            </a:r>
          </a:p>
        </p:txBody>
      </p:sp>
      <p:sp>
        <p:nvSpPr>
          <p:cNvPr id="20" name="TextBox 19"/>
          <p:cNvSpPr txBox="1">
            <a:spLocks noChangeArrowheads="1"/>
          </p:cNvSpPr>
          <p:nvPr/>
        </p:nvSpPr>
        <p:spPr bwMode="auto">
          <a:xfrm>
            <a:off x="2743200" y="1676400"/>
            <a:ext cx="609600" cy="369888"/>
          </a:xfrm>
          <a:prstGeom prst="rect">
            <a:avLst/>
          </a:prstGeom>
          <a:noFill/>
          <a:ln w="9525">
            <a:noFill/>
            <a:miter lim="800000"/>
            <a:headEnd/>
            <a:tailEnd/>
          </a:ln>
        </p:spPr>
        <p:txBody>
          <a:bodyPr>
            <a:spAutoFit/>
          </a:bodyPr>
          <a:lstStyle/>
          <a:p>
            <a:r>
              <a:rPr lang="en-US">
                <a:solidFill>
                  <a:srgbClr val="0070C0"/>
                </a:solidFill>
              </a:rPr>
              <a:t>Bb</a:t>
            </a:r>
          </a:p>
        </p:txBody>
      </p:sp>
      <p:sp>
        <p:nvSpPr>
          <p:cNvPr id="21" name="Rectangle 20"/>
          <p:cNvSpPr>
            <a:spLocks noChangeArrowheads="1"/>
          </p:cNvSpPr>
          <p:nvPr/>
        </p:nvSpPr>
        <p:spPr bwMode="auto">
          <a:xfrm>
            <a:off x="2362200" y="2971800"/>
            <a:ext cx="533400" cy="523875"/>
          </a:xfrm>
          <a:prstGeom prst="rect">
            <a:avLst/>
          </a:prstGeom>
          <a:noFill/>
          <a:ln w="9525">
            <a:noFill/>
            <a:miter lim="800000"/>
            <a:headEnd/>
            <a:tailEnd/>
          </a:ln>
        </p:spPr>
        <p:txBody>
          <a:bodyPr>
            <a:spAutoFit/>
          </a:bodyPr>
          <a:lstStyle/>
          <a:p>
            <a:pPr algn="ctr"/>
            <a:r>
              <a:rPr lang="en-US" sz="2800">
                <a:solidFill>
                  <a:srgbClr val="0070C0"/>
                </a:solidFill>
              </a:rPr>
              <a:t>B</a:t>
            </a:r>
          </a:p>
        </p:txBody>
      </p:sp>
      <p:sp>
        <p:nvSpPr>
          <p:cNvPr id="22" name="Rectangle 21"/>
          <p:cNvSpPr>
            <a:spLocks noChangeArrowheads="1"/>
          </p:cNvSpPr>
          <p:nvPr/>
        </p:nvSpPr>
        <p:spPr bwMode="auto">
          <a:xfrm>
            <a:off x="2362200" y="4114800"/>
            <a:ext cx="457200" cy="523875"/>
          </a:xfrm>
          <a:prstGeom prst="rect">
            <a:avLst/>
          </a:prstGeom>
          <a:noFill/>
          <a:ln w="9525">
            <a:noFill/>
            <a:miter lim="800000"/>
            <a:headEnd/>
            <a:tailEnd/>
          </a:ln>
        </p:spPr>
        <p:txBody>
          <a:bodyPr>
            <a:spAutoFit/>
          </a:bodyPr>
          <a:lstStyle/>
          <a:p>
            <a:pPr algn="ctr"/>
            <a:r>
              <a:rPr lang="en-US" sz="2800">
                <a:solidFill>
                  <a:srgbClr val="0070C0"/>
                </a:solidFill>
              </a:rPr>
              <a:t>b</a:t>
            </a:r>
          </a:p>
        </p:txBody>
      </p:sp>
      <p:sp>
        <p:nvSpPr>
          <p:cNvPr id="24" name="Rectangle 23"/>
          <p:cNvSpPr>
            <a:spLocks noChangeArrowheads="1"/>
          </p:cNvSpPr>
          <p:nvPr/>
        </p:nvSpPr>
        <p:spPr bwMode="auto">
          <a:xfrm>
            <a:off x="4953000" y="3048000"/>
            <a:ext cx="385763" cy="523875"/>
          </a:xfrm>
          <a:prstGeom prst="rect">
            <a:avLst/>
          </a:prstGeom>
          <a:noFill/>
          <a:ln w="9525">
            <a:noFill/>
            <a:miter lim="800000"/>
            <a:headEnd/>
            <a:tailEnd/>
          </a:ln>
        </p:spPr>
        <p:txBody>
          <a:bodyPr wrap="none">
            <a:spAutoFit/>
          </a:bodyPr>
          <a:lstStyle/>
          <a:p>
            <a:pPr algn="ctr"/>
            <a:r>
              <a:rPr lang="en-US" sz="2800">
                <a:solidFill>
                  <a:srgbClr val="FF0066"/>
                </a:solidFill>
              </a:rPr>
              <a:t>b</a:t>
            </a:r>
          </a:p>
        </p:txBody>
      </p:sp>
      <p:sp>
        <p:nvSpPr>
          <p:cNvPr id="25" name="Rectangle 24"/>
          <p:cNvSpPr>
            <a:spLocks noChangeArrowheads="1"/>
          </p:cNvSpPr>
          <p:nvPr/>
        </p:nvSpPr>
        <p:spPr bwMode="auto">
          <a:xfrm>
            <a:off x="4953000" y="4114800"/>
            <a:ext cx="385763" cy="523875"/>
          </a:xfrm>
          <a:prstGeom prst="rect">
            <a:avLst/>
          </a:prstGeom>
          <a:noFill/>
          <a:ln w="9525">
            <a:noFill/>
            <a:miter lim="800000"/>
            <a:headEnd/>
            <a:tailEnd/>
          </a:ln>
        </p:spPr>
        <p:txBody>
          <a:bodyPr wrap="none">
            <a:spAutoFit/>
          </a:bodyPr>
          <a:lstStyle/>
          <a:p>
            <a:pPr algn="ctr"/>
            <a:r>
              <a:rPr lang="en-US" sz="2800">
                <a:solidFill>
                  <a:srgbClr val="0070C0"/>
                </a:solidFill>
              </a:rPr>
              <a:t>b</a:t>
            </a:r>
          </a:p>
        </p:txBody>
      </p:sp>
      <p:sp>
        <p:nvSpPr>
          <p:cNvPr id="26" name="Rectangle 25"/>
          <p:cNvSpPr>
            <a:spLocks noChangeArrowheads="1"/>
          </p:cNvSpPr>
          <p:nvPr/>
        </p:nvSpPr>
        <p:spPr bwMode="auto">
          <a:xfrm>
            <a:off x="3505200" y="3048000"/>
            <a:ext cx="381000" cy="523875"/>
          </a:xfrm>
          <a:prstGeom prst="rect">
            <a:avLst/>
          </a:prstGeom>
          <a:noFill/>
          <a:ln w="9525">
            <a:noFill/>
            <a:miter lim="800000"/>
            <a:headEnd/>
            <a:tailEnd/>
          </a:ln>
        </p:spPr>
        <p:txBody>
          <a:bodyPr>
            <a:spAutoFit/>
          </a:bodyPr>
          <a:lstStyle/>
          <a:p>
            <a:pPr algn="ctr"/>
            <a:r>
              <a:rPr lang="en-US" sz="2800">
                <a:solidFill>
                  <a:srgbClr val="FF0066"/>
                </a:solidFill>
              </a:rPr>
              <a:t>B</a:t>
            </a:r>
          </a:p>
        </p:txBody>
      </p:sp>
      <p:sp>
        <p:nvSpPr>
          <p:cNvPr id="27" name="Rectangle 26"/>
          <p:cNvSpPr>
            <a:spLocks noChangeArrowheads="1"/>
          </p:cNvSpPr>
          <p:nvPr/>
        </p:nvSpPr>
        <p:spPr bwMode="auto">
          <a:xfrm>
            <a:off x="3505200" y="4114800"/>
            <a:ext cx="385763" cy="523875"/>
          </a:xfrm>
          <a:prstGeom prst="rect">
            <a:avLst/>
          </a:prstGeom>
          <a:noFill/>
          <a:ln w="9525">
            <a:noFill/>
            <a:miter lim="800000"/>
            <a:headEnd/>
            <a:tailEnd/>
          </a:ln>
        </p:spPr>
        <p:txBody>
          <a:bodyPr wrap="none">
            <a:spAutoFit/>
          </a:bodyPr>
          <a:lstStyle/>
          <a:p>
            <a:pPr algn="ctr"/>
            <a:r>
              <a:rPr lang="en-US" sz="2800">
                <a:solidFill>
                  <a:srgbClr val="0070C0"/>
                </a:solidFill>
              </a:rPr>
              <a:t>b</a:t>
            </a:r>
          </a:p>
        </p:txBody>
      </p:sp>
      <p:pic>
        <p:nvPicPr>
          <p:cNvPr id="30746" name="Picture 26"/>
          <p:cNvPicPr>
            <a:picLocks noChangeAspect="1" noChangeArrowheads="1"/>
          </p:cNvPicPr>
          <p:nvPr/>
        </p:nvPicPr>
        <p:blipFill>
          <a:blip r:embed="rId2" cstate="print"/>
          <a:srcRect/>
          <a:stretch>
            <a:fillRect/>
          </a:stretch>
        </p:blipFill>
        <p:spPr bwMode="auto">
          <a:xfrm>
            <a:off x="6096000" y="1398588"/>
            <a:ext cx="2819400" cy="373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plus(in)">
                                      <p:cBhvr>
                                        <p:cTn id="19" dur="1000"/>
                                        <p:tgtEl>
                                          <p:spTgt spid="10">
                                            <p:txEl>
                                              <p:pRg st="0" end="0"/>
                                            </p:txEl>
                                          </p:spTgt>
                                        </p:tgtEl>
                                      </p:cBhvr>
                                    </p:animEffect>
                                  </p:childTnLst>
                                </p:cTn>
                              </p:par>
                            </p:childTnLst>
                          </p:cTn>
                        </p:par>
                        <p:par>
                          <p:cTn id="20" fill="hold">
                            <p:stCondLst>
                              <p:cond delay="1000"/>
                            </p:stCondLst>
                            <p:childTnLst>
                              <p:par>
                                <p:cTn id="21" presetID="13" presetClass="entr" presetSubtype="16"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plus(in)">
                                      <p:cBhvr>
                                        <p:cTn id="23" dur="1000"/>
                                        <p:tgtEl>
                                          <p:spTgt spid="11">
                                            <p:txEl>
                                              <p:pRg st="0" end="0"/>
                                            </p:txEl>
                                          </p:spTgt>
                                        </p:tgtEl>
                                      </p:cBhvr>
                                    </p:animEffect>
                                  </p:childTnLst>
                                </p:cTn>
                              </p:par>
                            </p:childTnLst>
                          </p:cTn>
                        </p:par>
                        <p:par>
                          <p:cTn id="24" fill="hold">
                            <p:stCondLst>
                              <p:cond delay="2000"/>
                            </p:stCondLst>
                            <p:childTnLst>
                              <p:par>
                                <p:cTn id="25" presetID="13" presetClass="entr" presetSubtype="16"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plus(in)">
                                      <p:cBhvr>
                                        <p:cTn id="27" dur="1000"/>
                                        <p:tgtEl>
                                          <p:spTgt spid="21">
                                            <p:txEl>
                                              <p:pRg st="0" end="0"/>
                                            </p:txEl>
                                          </p:spTgt>
                                        </p:tgtEl>
                                      </p:cBhvr>
                                    </p:animEffect>
                                  </p:childTnLst>
                                </p:cTn>
                              </p:par>
                            </p:childTnLst>
                          </p:cTn>
                        </p:par>
                        <p:par>
                          <p:cTn id="28" fill="hold">
                            <p:stCondLst>
                              <p:cond delay="3000"/>
                            </p:stCondLst>
                            <p:childTnLst>
                              <p:par>
                                <p:cTn id="29" presetID="13" presetClass="entr" presetSubtype="16" fill="hold" nodeType="after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plus(in)">
                                      <p:cBhvr>
                                        <p:cTn id="31" dur="1000"/>
                                        <p:tgtEl>
                                          <p:spTgt spid="22">
                                            <p:txEl>
                                              <p:pRg st="0" end="0"/>
                                            </p:txEl>
                                          </p:spTgt>
                                        </p:tgtEl>
                                      </p:cBhvr>
                                    </p:animEffect>
                                  </p:child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nodeType="afterEffect">
                                  <p:stCondLst>
                                    <p:cond delay="0"/>
                                  </p:stCondLst>
                                  <p:childTnLst>
                                    <p:set>
                                      <p:cBhvr>
                                        <p:cTn id="44" dur="1" fill="hold">
                                          <p:stCondLst>
                                            <p:cond delay="0"/>
                                          </p:stCondLst>
                                        </p:cTn>
                                        <p:tgtEl>
                                          <p:spTgt spid="27">
                                            <p:txEl>
                                              <p:pRg st="0" end="0"/>
                                            </p:txEl>
                                          </p:spTgt>
                                        </p:tgtEl>
                                        <p:attrNameLst>
                                          <p:attrName>style.visibility</p:attrName>
                                        </p:attrNameLst>
                                      </p:cBhvr>
                                      <p:to>
                                        <p:strVal val="visible"/>
                                      </p:to>
                                    </p:set>
                                    <p:anim calcmode="lin" valueType="num">
                                      <p:cBhvr additive="base">
                                        <p:cTn id="45"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1" fill="hold" nodeType="after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500"/>
                            </p:stCondLst>
                            <p:childTnLst>
                              <p:par>
                                <p:cTn id="58" presetID="2" presetClass="entr" presetSubtype="1" fill="hold" nodeType="afterEffect">
                                  <p:stCondLst>
                                    <p:cond delay="0"/>
                                  </p:stCondLst>
                                  <p:childTnLst>
                                    <p:set>
                                      <p:cBhvr>
                                        <p:cTn id="59" dur="1" fill="hold">
                                          <p:stCondLst>
                                            <p:cond delay="0"/>
                                          </p:stCondLst>
                                        </p:cTn>
                                        <p:tgtEl>
                                          <p:spTgt spid="24">
                                            <p:txEl>
                                              <p:pRg st="0" end="0"/>
                                            </p:txEl>
                                          </p:spTgt>
                                        </p:tgtEl>
                                        <p:attrNameLst>
                                          <p:attrName>style.visibility</p:attrName>
                                        </p:attrNameLst>
                                      </p:cBhvr>
                                      <p:to>
                                        <p:strVal val="visible"/>
                                      </p:to>
                                    </p:set>
                                    <p:anim calcmode="lin" valueType="num">
                                      <p:cBhvr additive="base">
                                        <p:cTn id="6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7000"/>
                            </p:stCondLst>
                            <p:childTnLst>
                              <p:par>
                                <p:cTn id="63" presetID="2" presetClass="entr" presetSubtype="1" fill="hold" nodeType="after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 calcmode="lin" valueType="num">
                                      <p:cBhvr additive="base">
                                        <p:cTn id="6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7500"/>
                            </p:stCondLst>
                            <p:childTnLst>
                              <p:par>
                                <p:cTn id="68" presetID="2" presetClass="entr" presetSubtype="1" fill="hold" nodeType="afterEffect">
                                  <p:stCondLst>
                                    <p:cond delay="0"/>
                                  </p:stCondLst>
                                  <p:childTnLst>
                                    <p:set>
                                      <p:cBhvr>
                                        <p:cTn id="69" dur="1" fill="hold">
                                          <p:stCondLst>
                                            <p:cond delay="0"/>
                                          </p:stCondLst>
                                        </p:cTn>
                                        <p:tgtEl>
                                          <p:spTgt spid="15">
                                            <p:txEl>
                                              <p:pRg st="0" end="0"/>
                                            </p:txEl>
                                          </p:spTgt>
                                        </p:tgtEl>
                                        <p:attrNameLst>
                                          <p:attrName>style.visibility</p:attrName>
                                        </p:attrNameLst>
                                      </p:cBhvr>
                                      <p:to>
                                        <p:strVal val="visible"/>
                                      </p:to>
                                    </p:set>
                                    <p:anim calcmode="lin" valueType="num">
                                      <p:cBhvr additive="base">
                                        <p:cTn id="7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23555">
                                            <p:txEl>
                                              <p:pRg st="0" end="0"/>
                                            </p:txEl>
                                          </p:spTgt>
                                        </p:tgtEl>
                                        <p:attrNameLst>
                                          <p:attrName>style.visibility</p:attrName>
                                        </p:attrNameLst>
                                      </p:cBhvr>
                                      <p:to>
                                        <p:strVal val="visible"/>
                                      </p:to>
                                    </p:set>
                                    <p:animEffect transition="in" filter="strips(downLeft)">
                                      <p:cBhvr>
                                        <p:cTn id="76" dur="500"/>
                                        <p:tgtEl>
                                          <p:spTgt spid="2355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nodeType="clickEffect">
                                  <p:stCondLst>
                                    <p:cond delay="0"/>
                                  </p:stCondLst>
                                  <p:childTnLst>
                                    <p:set>
                                      <p:cBhvr>
                                        <p:cTn id="80" dur="1" fill="hold">
                                          <p:stCondLst>
                                            <p:cond delay="0"/>
                                          </p:stCondLst>
                                        </p:cTn>
                                        <p:tgtEl>
                                          <p:spTgt spid="23555">
                                            <p:txEl>
                                              <p:pRg st="1" end="1"/>
                                            </p:txEl>
                                          </p:spTgt>
                                        </p:tgtEl>
                                        <p:attrNameLst>
                                          <p:attrName>style.visibility</p:attrName>
                                        </p:attrNameLst>
                                      </p:cBhvr>
                                      <p:to>
                                        <p:strVal val="visible"/>
                                      </p:to>
                                    </p:set>
                                    <p:animEffect transition="in" filter="strips(downLeft)">
                                      <p:cBhvr>
                                        <p:cTn id="81"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Who is Gregor Mendel?</a:t>
            </a:r>
          </a:p>
        </p:txBody>
      </p:sp>
      <p:sp>
        <p:nvSpPr>
          <p:cNvPr id="31747" name="Content Placeholder 2"/>
          <p:cNvSpPr>
            <a:spLocks noGrp="1"/>
          </p:cNvSpPr>
          <p:nvPr>
            <p:ph sz="quarter" idx="1"/>
          </p:nvPr>
        </p:nvSpPr>
        <p:spPr>
          <a:xfrm>
            <a:off x="0" y="1219200"/>
            <a:ext cx="4267200" cy="5486400"/>
          </a:xfrm>
        </p:spPr>
        <p:txBody>
          <a:bodyPr/>
          <a:lstStyle/>
          <a:p>
            <a:r>
              <a:rPr lang="en-US" smtClean="0"/>
              <a:t>Mendel studied genetics through the use of math, probability and pea plants.</a:t>
            </a:r>
          </a:p>
          <a:p>
            <a:r>
              <a:rPr lang="en-US" smtClean="0"/>
              <a:t>He found that variation occurs through the inheritance of individual alleles from each parent</a:t>
            </a:r>
          </a:p>
          <a:p>
            <a:pPr lvl="1"/>
            <a:r>
              <a:rPr lang="en-US" smtClean="0"/>
              <a:t>Dominant alleles mask recessive alleles (TT- tall, Tt- tall)</a:t>
            </a:r>
          </a:p>
          <a:p>
            <a:pPr lvl="1"/>
            <a:r>
              <a:rPr lang="en-US" smtClean="0"/>
              <a:t>Recessive alleles are only expressed when both present (tt- short)</a:t>
            </a:r>
          </a:p>
        </p:txBody>
      </p:sp>
      <p:pic>
        <p:nvPicPr>
          <p:cNvPr id="31748" name="Picture 2" descr="http://2.bp.blogspot.com/_Nczo_ILrif0/TQqBVpUYz_I/AAAAAAAAAAk/_utqTrq_nV0/s1600/14-15-pea-plants.jpg"/>
          <p:cNvPicPr>
            <a:picLocks noChangeAspect="1" noChangeArrowheads="1"/>
          </p:cNvPicPr>
          <p:nvPr/>
        </p:nvPicPr>
        <p:blipFill>
          <a:blip r:embed="rId2" cstate="print"/>
          <a:srcRect/>
          <a:stretch>
            <a:fillRect/>
          </a:stretch>
        </p:blipFill>
        <p:spPr bwMode="auto">
          <a:xfrm>
            <a:off x="4495800" y="1295400"/>
            <a:ext cx="43624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What conditions promote the inheritance of genetic traits?</a:t>
            </a:r>
            <a:endParaRPr lang="en-US" dirty="0"/>
          </a:p>
        </p:txBody>
      </p:sp>
      <p:sp>
        <p:nvSpPr>
          <p:cNvPr id="32771" name="Content Placeholder 2"/>
          <p:cNvSpPr>
            <a:spLocks noGrp="1"/>
          </p:cNvSpPr>
          <p:nvPr>
            <p:ph sz="quarter" idx="1"/>
          </p:nvPr>
        </p:nvSpPr>
        <p:spPr>
          <a:xfrm>
            <a:off x="457200" y="1219200"/>
            <a:ext cx="4038600" cy="4937125"/>
          </a:xfrm>
        </p:spPr>
        <p:txBody>
          <a:bodyPr/>
          <a:lstStyle/>
          <a:p>
            <a:pPr eaLnBrk="1" hangingPunct="1"/>
            <a:r>
              <a:rPr lang="en-US" smtClean="0"/>
              <a:t>Fitness</a:t>
            </a:r>
          </a:p>
          <a:p>
            <a:pPr lvl="1" eaLnBrk="1" hangingPunct="1"/>
            <a:r>
              <a:rPr lang="en-US" smtClean="0">
                <a:solidFill>
                  <a:schemeClr val="tx1"/>
                </a:solidFill>
              </a:rPr>
              <a:t>Fitness is a measure of the ability to survive and produce more offspring relative to other members of the population in a given environment.</a:t>
            </a:r>
          </a:p>
          <a:p>
            <a:pPr lvl="2" eaLnBrk="1" hangingPunct="1"/>
            <a:r>
              <a:rPr lang="en-US" smtClean="0"/>
              <a:t>After the climate change, jaguars that had larger teeth and jaws had a higher fitness than other jaguars in the populations.</a:t>
            </a:r>
          </a:p>
          <a:p>
            <a:pPr lvl="2" eaLnBrk="1" hangingPunct="1">
              <a:buFont typeface="Wingdings 3" pitchFamily="18" charset="2"/>
              <a:buNone/>
            </a:pPr>
            <a:endParaRPr lang="en-US" smtClean="0"/>
          </a:p>
        </p:txBody>
      </p:sp>
      <p:pic>
        <p:nvPicPr>
          <p:cNvPr id="32772" name="Picture 7" descr="http://www.thoughtandmemory.com/jaguar27.jpg"/>
          <p:cNvPicPr>
            <a:picLocks noChangeAspect="1" noChangeArrowheads="1"/>
          </p:cNvPicPr>
          <p:nvPr/>
        </p:nvPicPr>
        <p:blipFill>
          <a:blip r:embed="rId2" cstate="print"/>
          <a:srcRect/>
          <a:stretch>
            <a:fillRect/>
          </a:stretch>
        </p:blipFill>
        <p:spPr bwMode="auto">
          <a:xfrm>
            <a:off x="5715000" y="4102100"/>
            <a:ext cx="2754313" cy="1995488"/>
          </a:xfrm>
          <a:prstGeom prst="rect">
            <a:avLst/>
          </a:prstGeom>
          <a:noFill/>
          <a:ln w="9525">
            <a:noFill/>
            <a:miter lim="800000"/>
            <a:headEnd/>
            <a:tailEnd/>
          </a:ln>
        </p:spPr>
      </p:pic>
      <p:pic>
        <p:nvPicPr>
          <p:cNvPr id="32773" name="Picture 4"/>
          <p:cNvPicPr>
            <a:picLocks noChangeAspect="1" noChangeArrowheads="1"/>
          </p:cNvPicPr>
          <p:nvPr/>
        </p:nvPicPr>
        <p:blipFill>
          <a:blip r:embed="rId3" cstate="print"/>
          <a:srcRect/>
          <a:stretch>
            <a:fillRect/>
          </a:stretch>
        </p:blipFill>
        <p:spPr bwMode="auto">
          <a:xfrm>
            <a:off x="5715000" y="1447800"/>
            <a:ext cx="2614613" cy="2209800"/>
          </a:xfrm>
          <a:prstGeom prst="rect">
            <a:avLst/>
          </a:prstGeom>
          <a:noFill/>
          <a:ln w="9525">
            <a:noFill/>
            <a:miter lim="800000"/>
            <a:headEnd/>
            <a:tailEnd/>
          </a:ln>
        </p:spPr>
      </p:pic>
      <p:sp>
        <p:nvSpPr>
          <p:cNvPr id="32774" name="TextBox 5"/>
          <p:cNvSpPr txBox="1">
            <a:spLocks noChangeArrowheads="1"/>
          </p:cNvSpPr>
          <p:nvPr/>
        </p:nvSpPr>
        <p:spPr bwMode="auto">
          <a:xfrm>
            <a:off x="5486400" y="1143000"/>
            <a:ext cx="2819400" cy="338138"/>
          </a:xfrm>
          <a:prstGeom prst="rect">
            <a:avLst/>
          </a:prstGeom>
          <a:noFill/>
          <a:ln w="9525">
            <a:noFill/>
            <a:miter lim="800000"/>
            <a:headEnd/>
            <a:tailEnd/>
          </a:ln>
        </p:spPr>
        <p:txBody>
          <a:bodyPr>
            <a:spAutoFit/>
          </a:bodyPr>
          <a:lstStyle/>
          <a:p>
            <a:pPr algn="ctr"/>
            <a:r>
              <a:rPr lang="en-US" sz="1600">
                <a:latin typeface="Arial Narrow" pitchFamily="34" charset="0"/>
              </a:rPr>
              <a:t>Jaguar Fossil</a:t>
            </a:r>
          </a:p>
        </p:txBody>
      </p:sp>
      <p:sp>
        <p:nvSpPr>
          <p:cNvPr id="32775" name="TextBox 6"/>
          <p:cNvSpPr txBox="1">
            <a:spLocks noChangeArrowheads="1"/>
          </p:cNvSpPr>
          <p:nvPr/>
        </p:nvSpPr>
        <p:spPr bwMode="auto">
          <a:xfrm>
            <a:off x="5943600" y="3733800"/>
            <a:ext cx="2438400" cy="338138"/>
          </a:xfrm>
          <a:prstGeom prst="rect">
            <a:avLst/>
          </a:prstGeom>
          <a:noFill/>
          <a:ln w="9525">
            <a:noFill/>
            <a:miter lim="800000"/>
            <a:headEnd/>
            <a:tailEnd/>
          </a:ln>
        </p:spPr>
        <p:txBody>
          <a:bodyPr>
            <a:spAutoFit/>
          </a:bodyPr>
          <a:lstStyle/>
          <a:p>
            <a:pPr algn="ctr"/>
            <a:r>
              <a:rPr lang="en-US" sz="1600">
                <a:latin typeface="Arial Narrow" pitchFamily="34" charset="0"/>
              </a:rPr>
              <a:t>Modern Jaguar Skull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ChangeAspect="1" noChangeArrowheads="1"/>
          </p:cNvPicPr>
          <p:nvPr/>
        </p:nvPicPr>
        <p:blipFill>
          <a:blip r:embed="rId2" cstate="print"/>
          <a:srcRect/>
          <a:stretch>
            <a:fillRect/>
          </a:stretch>
        </p:blipFill>
        <p:spPr bwMode="auto">
          <a:xfrm>
            <a:off x="4724400" y="4343400"/>
            <a:ext cx="2778125" cy="2514600"/>
          </a:xfrm>
          <a:prstGeom prst="rect">
            <a:avLst/>
          </a:prstGeom>
          <a:noFill/>
          <a:ln w="9525">
            <a:noFill/>
            <a:miter lim="800000"/>
            <a:headEnd/>
            <a:tailEnd/>
          </a:ln>
        </p:spPr>
      </p:pic>
      <p:pic>
        <p:nvPicPr>
          <p:cNvPr id="33795" name="Picture 7"/>
          <p:cNvPicPr>
            <a:picLocks noChangeAspect="1" noChangeArrowheads="1"/>
          </p:cNvPicPr>
          <p:nvPr/>
        </p:nvPicPr>
        <p:blipFill>
          <a:blip r:embed="rId3" cstate="print"/>
          <a:srcRect/>
          <a:stretch>
            <a:fillRect/>
          </a:stretch>
        </p:blipFill>
        <p:spPr bwMode="auto">
          <a:xfrm>
            <a:off x="4419600" y="2046288"/>
            <a:ext cx="2998788" cy="2546350"/>
          </a:xfrm>
          <a:prstGeom prst="rect">
            <a:avLst/>
          </a:prstGeom>
          <a:noFill/>
          <a:ln w="9525">
            <a:noFill/>
            <a:miter lim="800000"/>
            <a:headEnd/>
            <a:tailEnd/>
          </a:ln>
        </p:spPr>
      </p:pic>
      <p:pic>
        <p:nvPicPr>
          <p:cNvPr id="33796" name="Picture 5"/>
          <p:cNvPicPr>
            <a:picLocks noChangeAspect="1" noChangeArrowheads="1"/>
          </p:cNvPicPr>
          <p:nvPr/>
        </p:nvPicPr>
        <p:blipFill>
          <a:blip r:embed="rId4" cstate="print"/>
          <a:srcRect/>
          <a:stretch>
            <a:fillRect/>
          </a:stretch>
        </p:blipFill>
        <p:spPr bwMode="auto">
          <a:xfrm>
            <a:off x="1676400" y="1143000"/>
            <a:ext cx="800100" cy="1600200"/>
          </a:xfrm>
          <a:prstGeom prst="rect">
            <a:avLst/>
          </a:prstGeom>
          <a:noFill/>
          <a:ln w="9525">
            <a:noFill/>
            <a:miter lim="800000"/>
            <a:headEnd/>
            <a:tailEnd/>
          </a:ln>
        </p:spPr>
      </p:pic>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What is the difference between incomplete and </a:t>
            </a:r>
            <a:r>
              <a:rPr lang="en-US" dirty="0" err="1" smtClean="0"/>
              <a:t>codominance</a:t>
            </a:r>
            <a:r>
              <a:rPr lang="en-US" dirty="0" smtClean="0"/>
              <a:t>?</a:t>
            </a:r>
            <a:endParaRPr lang="en-US" dirty="0"/>
          </a:p>
        </p:txBody>
      </p:sp>
      <p:sp>
        <p:nvSpPr>
          <p:cNvPr id="33798" name="Content Placeholder 2"/>
          <p:cNvSpPr>
            <a:spLocks noGrp="1"/>
          </p:cNvSpPr>
          <p:nvPr>
            <p:ph sz="quarter" idx="1"/>
          </p:nvPr>
        </p:nvSpPr>
        <p:spPr>
          <a:xfrm>
            <a:off x="381000" y="3124200"/>
            <a:ext cx="4800600" cy="3352800"/>
          </a:xfrm>
        </p:spPr>
        <p:txBody>
          <a:bodyPr/>
          <a:lstStyle/>
          <a:p>
            <a:pPr eaLnBrk="1" hangingPunct="1">
              <a:buFont typeface="Wingdings 3" pitchFamily="18" charset="2"/>
              <a:buNone/>
            </a:pPr>
            <a:r>
              <a:rPr lang="en-US" smtClean="0"/>
              <a:t>Incomplete Dominance</a:t>
            </a:r>
          </a:p>
          <a:p>
            <a:pPr lvl="1" eaLnBrk="1" hangingPunct="1"/>
            <a:r>
              <a:rPr lang="en-US" smtClean="0"/>
              <a:t>The offspring will have a phenotype somewhat in between the phenotypes of the two parents.</a:t>
            </a:r>
          </a:p>
          <a:p>
            <a:pPr eaLnBrk="1" hangingPunct="1"/>
            <a:r>
              <a:rPr lang="en-US" smtClean="0"/>
              <a:t>Co-Dominance</a:t>
            </a:r>
          </a:p>
          <a:p>
            <a:pPr lvl="1" eaLnBrk="1" hangingPunct="1"/>
            <a:r>
              <a:rPr lang="en-US" smtClean="0"/>
              <a:t>Both alleles are expressed in the offspring.</a:t>
            </a:r>
          </a:p>
        </p:txBody>
      </p:sp>
      <p:sp>
        <p:nvSpPr>
          <p:cNvPr id="6" name="TextBox 5"/>
          <p:cNvSpPr txBox="1"/>
          <p:nvPr/>
        </p:nvSpPr>
        <p:spPr>
          <a:xfrm>
            <a:off x="457200" y="1219200"/>
            <a:ext cx="1752600" cy="492125"/>
          </a:xfrm>
          <a:prstGeom prst="rect">
            <a:avLst/>
          </a:prstGeom>
          <a:noFill/>
        </p:spPr>
        <p:txBody>
          <a:bodyPr>
            <a:spAutoFit/>
          </a:bodyPr>
          <a:lstStyle/>
          <a:p>
            <a:pPr>
              <a:defRPr/>
            </a:pPr>
            <a:r>
              <a:rPr lang="en-US" sz="2600" dirty="0">
                <a:latin typeface="+mn-lt"/>
              </a:rPr>
              <a:t>Parents:</a:t>
            </a:r>
          </a:p>
        </p:txBody>
      </p:sp>
      <p:sp>
        <p:nvSpPr>
          <p:cNvPr id="33800" name="TextBox 6"/>
          <p:cNvSpPr txBox="1">
            <a:spLocks noChangeArrowheads="1"/>
          </p:cNvSpPr>
          <p:nvPr/>
        </p:nvSpPr>
        <p:spPr bwMode="auto">
          <a:xfrm>
            <a:off x="1676400" y="2743200"/>
            <a:ext cx="914400" cy="369888"/>
          </a:xfrm>
          <a:prstGeom prst="rect">
            <a:avLst/>
          </a:prstGeom>
          <a:noFill/>
          <a:ln w="9525">
            <a:noFill/>
            <a:miter lim="800000"/>
            <a:headEnd/>
            <a:tailEnd/>
          </a:ln>
        </p:spPr>
        <p:txBody>
          <a:bodyPr>
            <a:spAutoFit/>
          </a:bodyPr>
          <a:lstStyle/>
          <a:p>
            <a:r>
              <a:rPr lang="en-US"/>
              <a:t>MOM</a:t>
            </a:r>
          </a:p>
        </p:txBody>
      </p:sp>
      <p:pic>
        <p:nvPicPr>
          <p:cNvPr id="33801" name="Picture 6"/>
          <p:cNvPicPr>
            <a:picLocks noChangeAspect="1" noChangeArrowheads="1"/>
          </p:cNvPicPr>
          <p:nvPr/>
        </p:nvPicPr>
        <p:blipFill>
          <a:blip r:embed="rId5" cstate="print"/>
          <a:srcRect/>
          <a:stretch>
            <a:fillRect/>
          </a:stretch>
        </p:blipFill>
        <p:spPr bwMode="auto">
          <a:xfrm>
            <a:off x="2819400" y="1143000"/>
            <a:ext cx="1317625" cy="1546225"/>
          </a:xfrm>
          <a:prstGeom prst="rect">
            <a:avLst/>
          </a:prstGeom>
          <a:noFill/>
          <a:ln w="9525">
            <a:noFill/>
            <a:miter lim="800000"/>
            <a:headEnd/>
            <a:tailEnd/>
          </a:ln>
        </p:spPr>
      </p:pic>
      <p:sp>
        <p:nvSpPr>
          <p:cNvPr id="33802" name="TextBox 8"/>
          <p:cNvSpPr txBox="1">
            <a:spLocks noChangeArrowheads="1"/>
          </p:cNvSpPr>
          <p:nvPr/>
        </p:nvSpPr>
        <p:spPr bwMode="auto">
          <a:xfrm>
            <a:off x="3048000" y="2743200"/>
            <a:ext cx="685800" cy="369888"/>
          </a:xfrm>
          <a:prstGeom prst="rect">
            <a:avLst/>
          </a:prstGeom>
          <a:noFill/>
          <a:ln w="9525">
            <a:noFill/>
            <a:miter lim="800000"/>
            <a:headEnd/>
            <a:tailEnd/>
          </a:ln>
        </p:spPr>
        <p:txBody>
          <a:bodyPr>
            <a:spAutoFit/>
          </a:bodyPr>
          <a:lstStyle/>
          <a:p>
            <a:r>
              <a:rPr lang="en-US">
                <a:cs typeface="Arial" charset="0"/>
              </a:rPr>
              <a:t>DAD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solidFill>
                  <a:srgbClr val="7B9899"/>
                </a:solidFill>
              </a:rPr>
              <a:t>What evidence supports evolution?</a:t>
            </a:r>
          </a:p>
        </p:txBody>
      </p:sp>
      <p:sp>
        <p:nvSpPr>
          <p:cNvPr id="34819" name="Content Placeholder 2"/>
          <p:cNvSpPr>
            <a:spLocks noGrp="1"/>
          </p:cNvSpPr>
          <p:nvPr>
            <p:ph sz="quarter" idx="1"/>
          </p:nvPr>
        </p:nvSpPr>
        <p:spPr>
          <a:xfrm>
            <a:off x="228600" y="1143000"/>
            <a:ext cx="4267200" cy="5410200"/>
          </a:xfrm>
        </p:spPr>
        <p:txBody>
          <a:bodyPr/>
          <a:lstStyle/>
          <a:p>
            <a:pPr eaLnBrk="1" hangingPunct="1"/>
            <a:r>
              <a:rPr lang="en-US" sz="2400" smtClean="0"/>
              <a:t>Fossils</a:t>
            </a:r>
          </a:p>
          <a:p>
            <a:pPr lvl="1" eaLnBrk="1" hangingPunct="1"/>
            <a:r>
              <a:rPr lang="en-US" sz="1800" smtClean="0"/>
              <a:t>Fossils show changes in organisms through time.</a:t>
            </a:r>
          </a:p>
          <a:p>
            <a:pPr eaLnBrk="1" hangingPunct="1"/>
            <a:r>
              <a:rPr lang="en-US" sz="2400" smtClean="0"/>
              <a:t>Embryology</a:t>
            </a:r>
          </a:p>
          <a:p>
            <a:pPr lvl="1" eaLnBrk="1" hangingPunct="1"/>
            <a:r>
              <a:rPr lang="en-US" sz="1800" smtClean="0"/>
              <a:t>Similar features in the embryos of different organisms suggests evolution from a distant common ancestor.</a:t>
            </a:r>
          </a:p>
          <a:p>
            <a:pPr eaLnBrk="1" hangingPunct="1"/>
            <a:r>
              <a:rPr lang="en-US" sz="2400" smtClean="0"/>
              <a:t>Comparative Anatomy</a:t>
            </a:r>
          </a:p>
          <a:p>
            <a:pPr lvl="1" eaLnBrk="1" hangingPunct="1"/>
            <a:r>
              <a:rPr lang="en-US" sz="1800" smtClean="0"/>
              <a:t>Homologous,  analogous, and vestigial structures give a peek in to the history of changes that have occurred in organisms.</a:t>
            </a:r>
          </a:p>
          <a:p>
            <a:pPr eaLnBrk="1" hangingPunct="1"/>
            <a:r>
              <a:rPr lang="en-US" sz="2400" smtClean="0"/>
              <a:t>DNA</a:t>
            </a:r>
          </a:p>
          <a:p>
            <a:pPr lvl="1" eaLnBrk="1" hangingPunct="1"/>
            <a:r>
              <a:rPr lang="en-US" sz="1800" smtClean="0"/>
              <a:t>DNA studies show entire gene sequences in common between organisms.</a:t>
            </a:r>
          </a:p>
        </p:txBody>
      </p:sp>
      <p:pic>
        <p:nvPicPr>
          <p:cNvPr id="34820" name="Picture 2" descr="http://www.odec.ca/projects/2008/hess8s2/images/human%20embryo%202.jpg"/>
          <p:cNvPicPr>
            <a:picLocks noChangeAspect="1" noChangeArrowheads="1"/>
          </p:cNvPicPr>
          <p:nvPr/>
        </p:nvPicPr>
        <p:blipFill>
          <a:blip r:embed="rId2" cstate="print"/>
          <a:srcRect/>
          <a:stretch>
            <a:fillRect/>
          </a:stretch>
        </p:blipFill>
        <p:spPr bwMode="auto">
          <a:xfrm>
            <a:off x="5486400" y="4800600"/>
            <a:ext cx="2717800" cy="1630363"/>
          </a:xfrm>
          <a:prstGeom prst="rect">
            <a:avLst/>
          </a:prstGeom>
          <a:noFill/>
          <a:ln w="9525">
            <a:noFill/>
            <a:miter lim="800000"/>
            <a:headEnd/>
            <a:tailEnd/>
          </a:ln>
        </p:spPr>
      </p:pic>
      <p:pic>
        <p:nvPicPr>
          <p:cNvPr id="34821" name="Picture 2" descr="http://www.tmmsn.org/education/dolphin_anatomy/dolphin_anatomy_jumpout/800px-Dolphin_embryo.jpg"/>
          <p:cNvPicPr>
            <a:picLocks noChangeAspect="1" noChangeArrowheads="1"/>
          </p:cNvPicPr>
          <p:nvPr/>
        </p:nvPicPr>
        <p:blipFill>
          <a:blip r:embed="rId3" cstate="print"/>
          <a:srcRect/>
          <a:stretch>
            <a:fillRect/>
          </a:stretch>
        </p:blipFill>
        <p:spPr bwMode="auto">
          <a:xfrm>
            <a:off x="6705600" y="3200400"/>
            <a:ext cx="2286000" cy="1636713"/>
          </a:xfrm>
          <a:prstGeom prst="rect">
            <a:avLst/>
          </a:prstGeom>
          <a:noFill/>
          <a:ln w="9525">
            <a:noFill/>
            <a:miter lim="800000"/>
            <a:headEnd/>
            <a:tailEnd/>
          </a:ln>
        </p:spPr>
      </p:pic>
      <p:pic>
        <p:nvPicPr>
          <p:cNvPr id="34822" name="Picture 2" descr="http://i.ehow.com/images/GlobalPhoto/Articles/5687822/3233482244a252349e60-main_Full.jpg"/>
          <p:cNvPicPr>
            <a:picLocks noChangeAspect="1" noChangeArrowheads="1"/>
          </p:cNvPicPr>
          <p:nvPr/>
        </p:nvPicPr>
        <p:blipFill>
          <a:blip r:embed="rId4" cstate="print"/>
          <a:srcRect/>
          <a:stretch>
            <a:fillRect/>
          </a:stretch>
        </p:blipFill>
        <p:spPr bwMode="auto">
          <a:xfrm>
            <a:off x="4572000" y="3276600"/>
            <a:ext cx="2324100" cy="1552575"/>
          </a:xfrm>
          <a:prstGeom prst="rect">
            <a:avLst/>
          </a:prstGeom>
          <a:noFill/>
          <a:ln w="9525">
            <a:noFill/>
            <a:miter lim="800000"/>
            <a:headEnd/>
            <a:tailEnd/>
          </a:ln>
        </p:spPr>
      </p:pic>
      <p:pic>
        <p:nvPicPr>
          <p:cNvPr id="34823" name="Picture 7" descr="http://english.cri.cn/mmsource/images/2008/07/24/46860724dinosaur.jpg"/>
          <p:cNvPicPr>
            <a:picLocks noChangeAspect="1" noChangeArrowheads="1"/>
          </p:cNvPicPr>
          <p:nvPr/>
        </p:nvPicPr>
        <p:blipFill>
          <a:blip r:embed="rId5" cstate="print"/>
          <a:srcRect/>
          <a:stretch>
            <a:fillRect/>
          </a:stretch>
        </p:blipFill>
        <p:spPr bwMode="auto">
          <a:xfrm>
            <a:off x="5334000" y="1295400"/>
            <a:ext cx="2952750" cy="1981200"/>
          </a:xfrm>
          <a:prstGeom prst="rect">
            <a:avLst/>
          </a:prstGeom>
          <a:noFill/>
          <a:ln w="9525">
            <a:noFill/>
            <a:miter lim="800000"/>
            <a:headEnd/>
            <a:tailEnd/>
          </a:ln>
        </p:spPr>
      </p:pic>
      <p:sp>
        <p:nvSpPr>
          <p:cNvPr id="34824" name="TextBox 8"/>
          <p:cNvSpPr txBox="1">
            <a:spLocks noChangeArrowheads="1"/>
          </p:cNvSpPr>
          <p:nvPr/>
        </p:nvSpPr>
        <p:spPr bwMode="auto">
          <a:xfrm>
            <a:off x="6324600" y="3276600"/>
            <a:ext cx="533400" cy="307975"/>
          </a:xfrm>
          <a:prstGeom prst="rect">
            <a:avLst/>
          </a:prstGeom>
          <a:noFill/>
          <a:ln w="9525">
            <a:noFill/>
            <a:miter lim="800000"/>
            <a:headEnd/>
            <a:tailEnd/>
          </a:ln>
        </p:spPr>
        <p:txBody>
          <a:bodyPr>
            <a:spAutoFit/>
          </a:bodyPr>
          <a:lstStyle/>
          <a:p>
            <a:pPr algn="ctr"/>
            <a:r>
              <a:rPr lang="en-US" sz="1400" b="1"/>
              <a:t>Pig</a:t>
            </a:r>
          </a:p>
        </p:txBody>
      </p:sp>
      <p:sp>
        <p:nvSpPr>
          <p:cNvPr id="34825" name="TextBox 9"/>
          <p:cNvSpPr txBox="1">
            <a:spLocks noChangeArrowheads="1"/>
          </p:cNvSpPr>
          <p:nvPr/>
        </p:nvSpPr>
        <p:spPr bwMode="auto">
          <a:xfrm>
            <a:off x="6934200" y="3429000"/>
            <a:ext cx="1066800" cy="307975"/>
          </a:xfrm>
          <a:prstGeom prst="rect">
            <a:avLst/>
          </a:prstGeom>
          <a:noFill/>
          <a:ln w="9525">
            <a:noFill/>
            <a:miter lim="800000"/>
            <a:headEnd/>
            <a:tailEnd/>
          </a:ln>
        </p:spPr>
        <p:txBody>
          <a:bodyPr>
            <a:spAutoFit/>
          </a:bodyPr>
          <a:lstStyle/>
          <a:p>
            <a:r>
              <a:rPr lang="en-US" sz="1400" b="1"/>
              <a:t>Dolphin</a:t>
            </a:r>
          </a:p>
        </p:txBody>
      </p:sp>
      <p:sp>
        <p:nvSpPr>
          <p:cNvPr id="34826" name="TextBox 10"/>
          <p:cNvSpPr txBox="1">
            <a:spLocks noChangeArrowheads="1"/>
          </p:cNvSpPr>
          <p:nvPr/>
        </p:nvSpPr>
        <p:spPr bwMode="auto">
          <a:xfrm>
            <a:off x="7315200" y="6096000"/>
            <a:ext cx="838200" cy="307975"/>
          </a:xfrm>
          <a:prstGeom prst="rect">
            <a:avLst/>
          </a:prstGeom>
          <a:noFill/>
          <a:ln w="9525">
            <a:noFill/>
            <a:miter lim="800000"/>
            <a:headEnd/>
            <a:tailEnd/>
          </a:ln>
        </p:spPr>
        <p:txBody>
          <a:bodyPr>
            <a:spAutoFit/>
          </a:bodyPr>
          <a:lstStyle/>
          <a:p>
            <a:r>
              <a:rPr lang="en-US" sz="1400" b="1">
                <a:solidFill>
                  <a:schemeClr val="bg1"/>
                </a:solidFill>
              </a:rPr>
              <a:t>Human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p:cNvPicPr>
            <a:picLocks noChangeAspect="1" noChangeArrowheads="1"/>
          </p:cNvPicPr>
          <p:nvPr/>
        </p:nvPicPr>
        <p:blipFill>
          <a:blip r:embed="rId2" cstate="print"/>
          <a:srcRect/>
          <a:stretch>
            <a:fillRect/>
          </a:stretch>
        </p:blipFill>
        <p:spPr bwMode="auto">
          <a:xfrm>
            <a:off x="4800600" y="4495800"/>
            <a:ext cx="3752850" cy="2247900"/>
          </a:xfrm>
          <a:prstGeom prst="rect">
            <a:avLst/>
          </a:prstGeom>
          <a:noFill/>
          <a:ln w="9525">
            <a:noFill/>
            <a:miter lim="800000"/>
            <a:headEnd/>
            <a:tailEnd/>
          </a:ln>
        </p:spPr>
      </p:pic>
      <p:sp>
        <p:nvSpPr>
          <p:cNvPr id="35843" name="Title 1"/>
          <p:cNvSpPr>
            <a:spLocks noGrp="1"/>
          </p:cNvSpPr>
          <p:nvPr>
            <p:ph type="title"/>
          </p:nvPr>
        </p:nvSpPr>
        <p:spPr/>
        <p:txBody>
          <a:bodyPr/>
          <a:lstStyle/>
          <a:p>
            <a:pPr eaLnBrk="1" hangingPunct="1"/>
            <a:r>
              <a:rPr lang="en-US" smtClean="0">
                <a:solidFill>
                  <a:srgbClr val="7B9899"/>
                </a:solidFill>
              </a:rPr>
              <a:t>What is comparative anatomy?</a:t>
            </a:r>
          </a:p>
        </p:txBody>
      </p:sp>
      <p:sp>
        <p:nvSpPr>
          <p:cNvPr id="35844" name="Content Placeholder 2"/>
          <p:cNvSpPr>
            <a:spLocks noGrp="1"/>
          </p:cNvSpPr>
          <p:nvPr>
            <p:ph sz="quarter" idx="1"/>
          </p:nvPr>
        </p:nvSpPr>
        <p:spPr>
          <a:xfrm>
            <a:off x="304800" y="1219200"/>
            <a:ext cx="4114800" cy="5105400"/>
          </a:xfrm>
        </p:spPr>
        <p:txBody>
          <a:bodyPr/>
          <a:lstStyle/>
          <a:p>
            <a:pPr eaLnBrk="1" hangingPunct="1"/>
            <a:r>
              <a:rPr lang="en-US" smtClean="0"/>
              <a:t>Homologous structures</a:t>
            </a:r>
          </a:p>
          <a:p>
            <a:pPr lvl="1" eaLnBrk="1" hangingPunct="1"/>
            <a:r>
              <a:rPr lang="en-US" smtClean="0"/>
              <a:t>Features that have SIMILAR STRUCTURES but DIFFERENT FUNCTIONS</a:t>
            </a:r>
          </a:p>
          <a:p>
            <a:pPr eaLnBrk="1" hangingPunct="1"/>
            <a:r>
              <a:rPr lang="en-US" smtClean="0"/>
              <a:t>Analogous structures</a:t>
            </a:r>
          </a:p>
          <a:p>
            <a:pPr lvl="1" eaLnBrk="1" hangingPunct="1"/>
            <a:r>
              <a:rPr lang="en-US" smtClean="0"/>
              <a:t>Features that have the SAME FUNCTION but DIFFERENT STRUCTURES</a:t>
            </a:r>
          </a:p>
          <a:p>
            <a:pPr eaLnBrk="1" hangingPunct="1"/>
            <a:r>
              <a:rPr lang="en-US" smtClean="0"/>
              <a:t>Vestigial structures</a:t>
            </a:r>
          </a:p>
          <a:p>
            <a:pPr lvl="1" eaLnBrk="1" hangingPunct="1"/>
            <a:r>
              <a:rPr lang="en-US" smtClean="0"/>
              <a:t>Remnants of structures that ONCE HAD A FUNCTION but NO LONGER DO</a:t>
            </a:r>
          </a:p>
        </p:txBody>
      </p:sp>
      <p:pic>
        <p:nvPicPr>
          <p:cNvPr id="35845" name="Picture 5" descr="http://science.kennesaw.edu/~jdirnber/Bio2108/Lecture/LecEvolution/22-14-HomologousStruct-L.gif"/>
          <p:cNvPicPr>
            <a:picLocks noChangeAspect="1" noChangeArrowheads="1"/>
          </p:cNvPicPr>
          <p:nvPr/>
        </p:nvPicPr>
        <p:blipFill>
          <a:blip r:embed="rId3" cstate="print"/>
          <a:srcRect/>
          <a:stretch>
            <a:fillRect/>
          </a:stretch>
        </p:blipFill>
        <p:spPr bwMode="auto">
          <a:xfrm>
            <a:off x="4419600" y="1219200"/>
            <a:ext cx="4267200" cy="2133600"/>
          </a:xfrm>
          <a:prstGeom prst="rect">
            <a:avLst/>
          </a:prstGeom>
          <a:noFill/>
          <a:ln w="9525">
            <a:noFill/>
            <a:miter lim="800000"/>
            <a:headEnd/>
            <a:tailEnd/>
          </a:ln>
        </p:spPr>
      </p:pic>
      <p:pic>
        <p:nvPicPr>
          <p:cNvPr id="35846" name="Picture 6"/>
          <p:cNvPicPr>
            <a:picLocks noChangeAspect="1" noChangeArrowheads="1"/>
          </p:cNvPicPr>
          <p:nvPr/>
        </p:nvPicPr>
        <p:blipFill>
          <a:blip r:embed="rId4" cstate="print"/>
          <a:srcRect/>
          <a:stretch>
            <a:fillRect/>
          </a:stretch>
        </p:blipFill>
        <p:spPr bwMode="auto">
          <a:xfrm>
            <a:off x="4267200" y="3276600"/>
            <a:ext cx="4637088"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What are patterns in the fossil record?</a:t>
            </a:r>
          </a:p>
        </p:txBody>
      </p:sp>
      <p:sp>
        <p:nvSpPr>
          <p:cNvPr id="3" name="Content Placeholder 2"/>
          <p:cNvSpPr>
            <a:spLocks noGrp="1"/>
          </p:cNvSpPr>
          <p:nvPr>
            <p:ph sz="quarter" idx="1"/>
          </p:nvPr>
        </p:nvSpPr>
        <p:spPr>
          <a:xfrm>
            <a:off x="457200" y="1219200"/>
            <a:ext cx="3962400" cy="5181600"/>
          </a:xfrm>
        </p:spPr>
        <p:txBody>
          <a:bodyPr/>
          <a:lstStyle/>
          <a:p>
            <a:pPr>
              <a:defRPr/>
            </a:pPr>
            <a:r>
              <a:rPr lang="en-US" dirty="0" smtClean="0"/>
              <a:t>Punctuated Equilibrium</a:t>
            </a:r>
          </a:p>
          <a:p>
            <a:pPr lvl="1">
              <a:defRPr/>
            </a:pPr>
            <a:r>
              <a:rPr lang="en-US" dirty="0" smtClean="0">
                <a:solidFill>
                  <a:schemeClr val="accent6">
                    <a:lumMod val="75000"/>
                  </a:schemeClr>
                </a:solidFill>
              </a:rPr>
              <a:t>Bursts of evolutionary activity are followed by long periods of stability.</a:t>
            </a:r>
            <a:endParaRPr lang="en-US" dirty="0" smtClean="0"/>
          </a:p>
          <a:p>
            <a:pPr>
              <a:defRPr/>
            </a:pPr>
            <a:r>
              <a:rPr lang="en-US" dirty="0" smtClean="0"/>
              <a:t>Adaptive Radiation</a:t>
            </a:r>
          </a:p>
          <a:p>
            <a:pPr lvl="1">
              <a:defRPr/>
            </a:pPr>
            <a:r>
              <a:rPr lang="en-US" dirty="0" smtClean="0">
                <a:solidFill>
                  <a:schemeClr val="accent6">
                    <a:lumMod val="75000"/>
                  </a:schemeClr>
                </a:solidFill>
              </a:rPr>
              <a:t>The diversification of one ancestral species into many descendent species.</a:t>
            </a:r>
            <a:endParaRPr lang="en-US" dirty="0" smtClean="0"/>
          </a:p>
          <a:p>
            <a:pPr>
              <a:defRPr/>
            </a:pPr>
            <a:r>
              <a:rPr lang="en-US" dirty="0" smtClean="0"/>
              <a:t>Gradualism</a:t>
            </a:r>
          </a:p>
          <a:p>
            <a:pPr lvl="1">
              <a:defRPr/>
            </a:pPr>
            <a:r>
              <a:rPr lang="en-US" dirty="0" smtClean="0">
                <a:solidFill>
                  <a:schemeClr val="accent6">
                    <a:lumMod val="75000"/>
                  </a:schemeClr>
                </a:solidFill>
              </a:rPr>
              <a:t>The idea that evolution is a slow and steady process. </a:t>
            </a:r>
          </a:p>
          <a:p>
            <a:pPr lvl="1">
              <a:defRPr/>
            </a:pPr>
            <a:endParaRPr lang="en-US" dirty="0" smtClean="0"/>
          </a:p>
          <a:p>
            <a:pPr marL="365760" indent="-256032" eaLnBrk="1" fontAlgn="auto" hangingPunct="1">
              <a:spcAft>
                <a:spcPts val="0"/>
              </a:spcAft>
              <a:buClr>
                <a:schemeClr val="accent3"/>
              </a:buClr>
              <a:buFont typeface="Wingdings 3" pitchFamily="18" charset="2"/>
              <a:buNone/>
              <a:defRPr/>
            </a:pPr>
            <a:endParaRPr lang="en-US" dirty="0" smtClean="0">
              <a:solidFill>
                <a:schemeClr val="accent6">
                  <a:lumMod val="75000"/>
                </a:schemeClr>
              </a:solidFill>
            </a:endParaRPr>
          </a:p>
        </p:txBody>
      </p:sp>
      <p:pic>
        <p:nvPicPr>
          <p:cNvPr id="36868" name="Picture 2" descr="http://3quarksdaily.blogs.com/3quarksdaily/images/shark.jpg"/>
          <p:cNvPicPr>
            <a:picLocks noChangeAspect="1" noChangeArrowheads="1"/>
          </p:cNvPicPr>
          <p:nvPr/>
        </p:nvPicPr>
        <p:blipFill>
          <a:blip r:embed="rId2" cstate="print"/>
          <a:srcRect/>
          <a:stretch>
            <a:fillRect/>
          </a:stretch>
        </p:blipFill>
        <p:spPr bwMode="auto">
          <a:xfrm>
            <a:off x="4114800" y="1219200"/>
            <a:ext cx="2776538" cy="1828800"/>
          </a:xfrm>
          <a:prstGeom prst="rect">
            <a:avLst/>
          </a:prstGeom>
          <a:noFill/>
          <a:ln w="9525">
            <a:noFill/>
            <a:miter lim="800000"/>
            <a:headEnd/>
            <a:tailEnd/>
          </a:ln>
        </p:spPr>
      </p:pic>
      <p:sp>
        <p:nvSpPr>
          <p:cNvPr id="36869" name="TextBox 5"/>
          <p:cNvSpPr txBox="1">
            <a:spLocks noChangeArrowheads="1"/>
          </p:cNvSpPr>
          <p:nvPr/>
        </p:nvSpPr>
        <p:spPr bwMode="auto">
          <a:xfrm>
            <a:off x="7315200" y="1295400"/>
            <a:ext cx="1447800" cy="1077913"/>
          </a:xfrm>
          <a:prstGeom prst="rect">
            <a:avLst/>
          </a:prstGeom>
          <a:noFill/>
          <a:ln w="9525">
            <a:noFill/>
            <a:miter lim="800000"/>
            <a:headEnd/>
            <a:tailEnd/>
          </a:ln>
        </p:spPr>
        <p:txBody>
          <a:bodyPr>
            <a:spAutoFit/>
          </a:bodyPr>
          <a:lstStyle/>
          <a:p>
            <a:r>
              <a:rPr lang="en-US" sz="1600">
                <a:latin typeface="Arial Narrow" pitchFamily="34" charset="0"/>
              </a:rPr>
              <a:t>Frilled Sharks have been around for millions of years.</a:t>
            </a:r>
          </a:p>
        </p:txBody>
      </p:sp>
      <p:sp>
        <p:nvSpPr>
          <p:cNvPr id="36870" name="TextBox 7"/>
          <p:cNvSpPr txBox="1">
            <a:spLocks noChangeArrowheads="1"/>
          </p:cNvSpPr>
          <p:nvPr/>
        </p:nvSpPr>
        <p:spPr bwMode="auto">
          <a:xfrm>
            <a:off x="4800600" y="3200400"/>
            <a:ext cx="1752600" cy="1077913"/>
          </a:xfrm>
          <a:prstGeom prst="rect">
            <a:avLst/>
          </a:prstGeom>
          <a:noFill/>
          <a:ln w="9525">
            <a:noFill/>
            <a:miter lim="800000"/>
            <a:headEnd/>
            <a:tailEnd/>
          </a:ln>
        </p:spPr>
        <p:txBody>
          <a:bodyPr>
            <a:spAutoFit/>
          </a:bodyPr>
          <a:lstStyle/>
          <a:p>
            <a:r>
              <a:rPr lang="en-US" sz="1600">
                <a:latin typeface="Arial Narrow" pitchFamily="34" charset="0"/>
              </a:rPr>
              <a:t>Anolis lizards have undergone adaptive radiation on the Caribbean Islands.</a:t>
            </a:r>
          </a:p>
        </p:txBody>
      </p:sp>
      <p:pic>
        <p:nvPicPr>
          <p:cNvPr id="36871" name="Picture 6" descr="http://images.dpchallenge.com/images_challenge/0-999/89/800/Copyrighted_Image_Reuse_Prohibited_18556.jpg"/>
          <p:cNvPicPr>
            <a:picLocks noChangeAspect="1" noChangeArrowheads="1"/>
          </p:cNvPicPr>
          <p:nvPr/>
        </p:nvPicPr>
        <p:blipFill>
          <a:blip r:embed="rId3" cstate="print"/>
          <a:srcRect/>
          <a:stretch>
            <a:fillRect/>
          </a:stretch>
        </p:blipFill>
        <p:spPr bwMode="auto">
          <a:xfrm>
            <a:off x="6629400" y="3124200"/>
            <a:ext cx="2057400" cy="1562100"/>
          </a:xfrm>
          <a:prstGeom prst="rect">
            <a:avLst/>
          </a:prstGeom>
          <a:noFill/>
          <a:ln w="9525">
            <a:noFill/>
            <a:miter lim="800000"/>
            <a:headEnd/>
            <a:tailEnd/>
          </a:ln>
        </p:spPr>
      </p:pic>
      <p:pic>
        <p:nvPicPr>
          <p:cNvPr id="36872" name="Picture 8" descr="http://www.cosmosmagazine.com/files/imagecache/news/files/20070507_frog.jpg"/>
          <p:cNvPicPr>
            <a:picLocks noChangeAspect="1" noChangeArrowheads="1"/>
          </p:cNvPicPr>
          <p:nvPr/>
        </p:nvPicPr>
        <p:blipFill>
          <a:blip r:embed="rId4" cstate="print"/>
          <a:srcRect/>
          <a:stretch>
            <a:fillRect/>
          </a:stretch>
        </p:blipFill>
        <p:spPr bwMode="auto">
          <a:xfrm>
            <a:off x="4572000" y="4724400"/>
            <a:ext cx="1905000" cy="1752600"/>
          </a:xfrm>
          <a:prstGeom prst="rect">
            <a:avLst/>
          </a:prstGeom>
          <a:noFill/>
          <a:ln w="9525">
            <a:noFill/>
            <a:miter lim="800000"/>
            <a:headEnd/>
            <a:tailEnd/>
          </a:ln>
        </p:spPr>
      </p:pic>
      <p:sp>
        <p:nvSpPr>
          <p:cNvPr id="36873" name="TextBox 10"/>
          <p:cNvSpPr txBox="1">
            <a:spLocks noChangeArrowheads="1"/>
          </p:cNvSpPr>
          <p:nvPr/>
        </p:nvSpPr>
        <p:spPr bwMode="auto">
          <a:xfrm>
            <a:off x="6705600" y="4800600"/>
            <a:ext cx="2057400" cy="1570038"/>
          </a:xfrm>
          <a:prstGeom prst="rect">
            <a:avLst/>
          </a:prstGeom>
          <a:noFill/>
          <a:ln w="9525">
            <a:noFill/>
            <a:miter lim="800000"/>
            <a:headEnd/>
            <a:tailEnd/>
          </a:ln>
        </p:spPr>
        <p:txBody>
          <a:bodyPr>
            <a:spAutoFit/>
          </a:bodyPr>
          <a:lstStyle/>
          <a:p>
            <a:r>
              <a:rPr lang="en-US" sz="1600">
                <a:latin typeface="Arial Narrow" pitchFamily="34" charset="0"/>
              </a:rPr>
              <a:t>The last Golden Toad was seen in 1989. It is thought that a combination of global warming and pollution lead to its extinction.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How do genetics support the idea of evolution?</a:t>
            </a:r>
            <a:endParaRPr lang="en-US" dirty="0"/>
          </a:p>
        </p:txBody>
      </p:sp>
      <p:sp>
        <p:nvSpPr>
          <p:cNvPr id="37891" name="Content Placeholder 2"/>
          <p:cNvSpPr>
            <a:spLocks noGrp="1"/>
          </p:cNvSpPr>
          <p:nvPr>
            <p:ph sz="quarter" idx="1"/>
          </p:nvPr>
        </p:nvSpPr>
        <p:spPr>
          <a:xfrm>
            <a:off x="304800" y="1219200"/>
            <a:ext cx="3657600" cy="4937125"/>
          </a:xfrm>
        </p:spPr>
        <p:txBody>
          <a:bodyPr/>
          <a:lstStyle/>
          <a:p>
            <a:pPr eaLnBrk="1" hangingPunct="1"/>
            <a:r>
              <a:rPr lang="en-US" sz="2400" smtClean="0"/>
              <a:t>The basic definition of evolution is a change in the gene pool of a population of organisms over time. </a:t>
            </a:r>
          </a:p>
          <a:p>
            <a:pPr lvl="1" eaLnBrk="1" hangingPunct="1"/>
            <a:r>
              <a:rPr lang="en-US" sz="2000" smtClean="0"/>
              <a:t>All of evolution is based on genetic change.</a:t>
            </a:r>
          </a:p>
          <a:p>
            <a:pPr lvl="1" eaLnBrk="1" hangingPunct="1"/>
            <a:r>
              <a:rPr lang="en-US" sz="2000" smtClean="0"/>
              <a:t>Genetic similarities between two organisms point to a common ancestor.</a:t>
            </a:r>
          </a:p>
          <a:p>
            <a:pPr lvl="1" eaLnBrk="1" hangingPunct="1"/>
            <a:r>
              <a:rPr lang="en-US" sz="2000" smtClean="0"/>
              <a:t>By following mutation rates, scientists can guestimate how far back two species diverged from a common ancestor.</a:t>
            </a:r>
          </a:p>
        </p:txBody>
      </p:sp>
      <p:pic>
        <p:nvPicPr>
          <p:cNvPr id="37892" name="Picture 5" descr="http://www.ics.uci.edu/~eppstein/pix/sdz3/Bonobo1-m.jpg"/>
          <p:cNvPicPr>
            <a:picLocks noChangeAspect="1" noChangeArrowheads="1"/>
          </p:cNvPicPr>
          <p:nvPr/>
        </p:nvPicPr>
        <p:blipFill>
          <a:blip r:embed="rId2" cstate="print"/>
          <a:srcRect/>
          <a:stretch>
            <a:fillRect/>
          </a:stretch>
        </p:blipFill>
        <p:spPr bwMode="auto">
          <a:xfrm>
            <a:off x="4038600" y="1143000"/>
            <a:ext cx="2438400" cy="3217863"/>
          </a:xfrm>
          <a:prstGeom prst="rect">
            <a:avLst/>
          </a:prstGeom>
          <a:noFill/>
          <a:ln w="9525">
            <a:noFill/>
            <a:miter lim="800000"/>
            <a:headEnd/>
            <a:tailEnd/>
          </a:ln>
        </p:spPr>
      </p:pic>
      <p:pic>
        <p:nvPicPr>
          <p:cNvPr id="37893" name="Picture 7" descr="http://scrapetv.com/News/News%20Pages/Health/Images/chimpanzee-with-baby.jpg"/>
          <p:cNvPicPr>
            <a:picLocks noChangeAspect="1" noChangeArrowheads="1"/>
          </p:cNvPicPr>
          <p:nvPr/>
        </p:nvPicPr>
        <p:blipFill>
          <a:blip r:embed="rId3" cstate="print"/>
          <a:srcRect/>
          <a:stretch>
            <a:fillRect/>
          </a:stretch>
        </p:blipFill>
        <p:spPr bwMode="auto">
          <a:xfrm>
            <a:off x="6629400" y="1143000"/>
            <a:ext cx="2201863" cy="3200400"/>
          </a:xfrm>
          <a:prstGeom prst="rect">
            <a:avLst/>
          </a:prstGeom>
          <a:noFill/>
          <a:ln w="9525">
            <a:noFill/>
            <a:miter lim="800000"/>
            <a:headEnd/>
            <a:tailEnd/>
          </a:ln>
        </p:spPr>
      </p:pic>
      <p:sp>
        <p:nvSpPr>
          <p:cNvPr id="37894" name="TextBox 5"/>
          <p:cNvSpPr txBox="1">
            <a:spLocks noChangeArrowheads="1"/>
          </p:cNvSpPr>
          <p:nvPr/>
        </p:nvSpPr>
        <p:spPr bwMode="auto">
          <a:xfrm>
            <a:off x="4114800" y="4953000"/>
            <a:ext cx="4495800" cy="1077913"/>
          </a:xfrm>
          <a:prstGeom prst="rect">
            <a:avLst/>
          </a:prstGeom>
          <a:noFill/>
          <a:ln w="9525">
            <a:noFill/>
            <a:miter lim="800000"/>
            <a:headEnd/>
            <a:tailEnd/>
          </a:ln>
        </p:spPr>
        <p:txBody>
          <a:bodyPr>
            <a:spAutoFit/>
          </a:bodyPr>
          <a:lstStyle/>
          <a:p>
            <a:r>
              <a:rPr lang="en-US" sz="1600">
                <a:latin typeface="Arial Narrow" pitchFamily="34" charset="0"/>
              </a:rPr>
              <a:t>By looking at the accumulated mutations in the DNA  of Bonobos and Chimpanzees, scientists have determined that these two species separated from a common ancestor less than one million years ago.</a:t>
            </a:r>
          </a:p>
        </p:txBody>
      </p:sp>
      <p:sp>
        <p:nvSpPr>
          <p:cNvPr id="37895" name="TextBox 4"/>
          <p:cNvSpPr txBox="1">
            <a:spLocks noChangeArrowheads="1"/>
          </p:cNvSpPr>
          <p:nvPr/>
        </p:nvSpPr>
        <p:spPr bwMode="auto">
          <a:xfrm>
            <a:off x="4038600" y="4419600"/>
            <a:ext cx="2438400" cy="307975"/>
          </a:xfrm>
          <a:prstGeom prst="rect">
            <a:avLst/>
          </a:prstGeom>
          <a:noFill/>
          <a:ln w="9525">
            <a:noFill/>
            <a:miter lim="800000"/>
            <a:headEnd/>
            <a:tailEnd/>
          </a:ln>
        </p:spPr>
        <p:txBody>
          <a:bodyPr>
            <a:spAutoFit/>
          </a:bodyPr>
          <a:lstStyle/>
          <a:p>
            <a:pPr algn="ctr"/>
            <a:r>
              <a:rPr lang="en-US" sz="1400"/>
              <a:t>Bonobo</a:t>
            </a:r>
          </a:p>
        </p:txBody>
      </p:sp>
      <p:sp>
        <p:nvSpPr>
          <p:cNvPr id="37896" name="TextBox 6"/>
          <p:cNvSpPr txBox="1">
            <a:spLocks noChangeArrowheads="1"/>
          </p:cNvSpPr>
          <p:nvPr/>
        </p:nvSpPr>
        <p:spPr bwMode="auto">
          <a:xfrm>
            <a:off x="6629400" y="4419600"/>
            <a:ext cx="2209800" cy="307975"/>
          </a:xfrm>
          <a:prstGeom prst="rect">
            <a:avLst/>
          </a:prstGeom>
          <a:noFill/>
          <a:ln w="9525">
            <a:noFill/>
            <a:miter lim="800000"/>
            <a:headEnd/>
            <a:tailEnd/>
          </a:ln>
        </p:spPr>
        <p:txBody>
          <a:bodyPr>
            <a:spAutoFit/>
          </a:bodyPr>
          <a:lstStyle/>
          <a:p>
            <a:pPr algn="ctr"/>
            <a:r>
              <a:rPr lang="en-US" sz="1400"/>
              <a:t>Chimpanzee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Make an experimental procedure for this experiment</a:t>
            </a:r>
          </a:p>
        </p:txBody>
      </p:sp>
      <p:sp>
        <p:nvSpPr>
          <p:cNvPr id="11267" name="Content Placeholder 2"/>
          <p:cNvSpPr>
            <a:spLocks noGrp="1"/>
          </p:cNvSpPr>
          <p:nvPr>
            <p:ph sz="quarter" idx="1"/>
          </p:nvPr>
        </p:nvSpPr>
        <p:spPr>
          <a:xfrm>
            <a:off x="457200" y="1219200"/>
            <a:ext cx="6553200" cy="4937125"/>
          </a:xfrm>
        </p:spPr>
        <p:txBody>
          <a:bodyPr/>
          <a:lstStyle/>
          <a:p>
            <a:r>
              <a:rPr lang="en-US" smtClean="0"/>
              <a:t>Remember, it must include both an experimental group and a control group. </a:t>
            </a:r>
          </a:p>
          <a:p>
            <a:pPr lvl="1"/>
            <a:r>
              <a:rPr lang="en-US" smtClean="0"/>
              <a:t>1.  Have two identical fish tanks.</a:t>
            </a:r>
          </a:p>
          <a:p>
            <a:pPr lvl="1"/>
            <a:r>
              <a:rPr lang="en-US" smtClean="0"/>
              <a:t>2. One fish tank will have water with a pH of 7.0.</a:t>
            </a:r>
          </a:p>
          <a:p>
            <a:pPr lvl="1"/>
            <a:r>
              <a:rPr lang="en-US" smtClean="0"/>
              <a:t>3. One fish tank will have water with a pH of 4.0.</a:t>
            </a:r>
          </a:p>
          <a:p>
            <a:pPr lvl="2"/>
            <a:r>
              <a:rPr lang="en-US" smtClean="0"/>
              <a:t>Which tank is the experimental group?</a:t>
            </a:r>
          </a:p>
          <a:p>
            <a:pPr lvl="3"/>
            <a:r>
              <a:rPr lang="en-US" smtClean="0"/>
              <a:t>The fish tank with a pH of 4.0.</a:t>
            </a:r>
          </a:p>
          <a:p>
            <a:pPr lvl="2"/>
            <a:r>
              <a:rPr lang="en-US" smtClean="0"/>
              <a:t>Which tank is the control group?</a:t>
            </a:r>
          </a:p>
          <a:p>
            <a:pPr lvl="3"/>
            <a:r>
              <a:rPr lang="en-US" smtClean="0"/>
              <a:t>The fish tank with a pH of 7.0.</a:t>
            </a:r>
          </a:p>
          <a:p>
            <a:pPr lvl="2"/>
            <a:r>
              <a:rPr lang="en-US" smtClean="0"/>
              <a:t>What are some constants that you  can have?</a:t>
            </a:r>
          </a:p>
          <a:p>
            <a:pPr lvl="3"/>
            <a:r>
              <a:rPr lang="en-US" smtClean="0"/>
              <a:t>Same number of fish, same amount of water, the fish receive the same amount of food, same temperature of water, etc.</a:t>
            </a:r>
          </a:p>
        </p:txBody>
      </p:sp>
      <p:pic>
        <p:nvPicPr>
          <p:cNvPr id="12292" name="Picture 5" descr="http://3.bp.blogspot.com/_ue2_vDGeEV8/TSf4jXK80MI/AAAAAAAAFVI/QTdEfAz3lZI/s1600/aquarium+clipart.gif"/>
          <p:cNvPicPr>
            <a:picLocks noChangeAspect="1" noChangeArrowheads="1"/>
          </p:cNvPicPr>
          <p:nvPr/>
        </p:nvPicPr>
        <p:blipFill>
          <a:blip r:embed="rId2" cstate="print"/>
          <a:srcRect/>
          <a:stretch>
            <a:fillRect/>
          </a:stretch>
        </p:blipFill>
        <p:spPr bwMode="auto">
          <a:xfrm>
            <a:off x="6477000" y="838200"/>
            <a:ext cx="2438400"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solidFill>
                  <a:srgbClr val="7B9899"/>
                </a:solidFill>
              </a:rPr>
              <a:t>What is natural selection?</a:t>
            </a:r>
          </a:p>
        </p:txBody>
      </p:sp>
      <p:sp>
        <p:nvSpPr>
          <p:cNvPr id="38915" name="Content Placeholder 2"/>
          <p:cNvSpPr>
            <a:spLocks noGrp="1"/>
          </p:cNvSpPr>
          <p:nvPr>
            <p:ph sz="quarter" idx="1"/>
          </p:nvPr>
        </p:nvSpPr>
        <p:spPr>
          <a:xfrm>
            <a:off x="457200" y="1219200"/>
            <a:ext cx="4114800" cy="4937125"/>
          </a:xfrm>
        </p:spPr>
        <p:txBody>
          <a:bodyPr/>
          <a:lstStyle/>
          <a:p>
            <a:pPr eaLnBrk="1" hangingPunct="1"/>
            <a:r>
              <a:rPr lang="en-US" smtClean="0"/>
              <a:t>Natural selection is a mechanism by which individuals that have inherited beneficial adaptations produce more offspring on average than do other individuals.</a:t>
            </a:r>
          </a:p>
          <a:p>
            <a:pPr lvl="1" eaLnBrk="1" hangingPunct="1"/>
            <a:r>
              <a:rPr lang="en-US" smtClean="0">
                <a:solidFill>
                  <a:schemeClr val="tx1"/>
                </a:solidFill>
              </a:rPr>
              <a:t>In nature, the environment is the selective agent.</a:t>
            </a:r>
          </a:p>
          <a:p>
            <a:pPr lvl="2" eaLnBrk="1" hangingPunct="1"/>
            <a:r>
              <a:rPr lang="en-US" smtClean="0"/>
              <a:t>Therefore, characteristics are selected only if they give advantages to individuals in the environment.</a:t>
            </a:r>
          </a:p>
          <a:p>
            <a:pPr lvl="2" eaLnBrk="1" hangingPunct="1"/>
            <a:endParaRPr lang="en-US" smtClean="0"/>
          </a:p>
        </p:txBody>
      </p:sp>
      <p:pic>
        <p:nvPicPr>
          <p:cNvPr id="38916" name="Picture 5" descr="http://static.howstuffworks.com/gif/natural-selection-hummingbi.jpg"/>
          <p:cNvPicPr>
            <a:picLocks noChangeAspect="1" noChangeArrowheads="1"/>
          </p:cNvPicPr>
          <p:nvPr/>
        </p:nvPicPr>
        <p:blipFill>
          <a:blip r:embed="rId2" cstate="print"/>
          <a:srcRect/>
          <a:stretch>
            <a:fillRect/>
          </a:stretch>
        </p:blipFill>
        <p:spPr bwMode="auto">
          <a:xfrm>
            <a:off x="4800600" y="1295400"/>
            <a:ext cx="3810000" cy="2457450"/>
          </a:xfrm>
          <a:prstGeom prst="rect">
            <a:avLst/>
          </a:prstGeom>
          <a:noFill/>
          <a:ln w="9525">
            <a:noFill/>
            <a:miter lim="800000"/>
            <a:headEnd/>
            <a:tailEnd/>
          </a:ln>
        </p:spPr>
      </p:pic>
      <p:pic>
        <p:nvPicPr>
          <p:cNvPr id="38917" name="Picture 7" descr="http://www.vibrationdata.com/Resources/anteater1.jpg"/>
          <p:cNvPicPr>
            <a:picLocks noChangeAspect="1" noChangeArrowheads="1"/>
          </p:cNvPicPr>
          <p:nvPr/>
        </p:nvPicPr>
        <p:blipFill>
          <a:blip r:embed="rId3" cstate="print"/>
          <a:srcRect/>
          <a:stretch>
            <a:fillRect/>
          </a:stretch>
        </p:blipFill>
        <p:spPr bwMode="auto">
          <a:xfrm>
            <a:off x="4648200" y="3810000"/>
            <a:ext cx="417195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What are the causes and effects of natural selection?</a:t>
            </a:r>
            <a:endParaRPr lang="en-US" dirty="0"/>
          </a:p>
        </p:txBody>
      </p:sp>
      <p:sp>
        <p:nvSpPr>
          <p:cNvPr id="39939" name="Content Placeholder 2"/>
          <p:cNvSpPr>
            <a:spLocks noGrp="1"/>
          </p:cNvSpPr>
          <p:nvPr>
            <p:ph sz="quarter" idx="1"/>
          </p:nvPr>
        </p:nvSpPr>
        <p:spPr>
          <a:xfrm>
            <a:off x="228600" y="1219200"/>
            <a:ext cx="5105400" cy="5334000"/>
          </a:xfrm>
        </p:spPr>
        <p:txBody>
          <a:bodyPr/>
          <a:lstStyle/>
          <a:p>
            <a:pPr eaLnBrk="1" hangingPunct="1"/>
            <a:r>
              <a:rPr lang="en-US" sz="2400" smtClean="0"/>
              <a:t>There are four main principles to the theory of natural selection:</a:t>
            </a:r>
          </a:p>
          <a:p>
            <a:pPr lvl="1" eaLnBrk="1" hangingPunct="1"/>
            <a:r>
              <a:rPr lang="en-US" sz="2000" smtClean="0">
                <a:solidFill>
                  <a:schemeClr val="tx1"/>
                </a:solidFill>
              </a:rPr>
              <a:t>Variation</a:t>
            </a:r>
          </a:p>
          <a:p>
            <a:pPr lvl="2" eaLnBrk="1" hangingPunct="1"/>
            <a:r>
              <a:rPr lang="en-US" sz="1800" smtClean="0"/>
              <a:t>Heritable differences, or variations, exist in every population</a:t>
            </a:r>
          </a:p>
          <a:p>
            <a:pPr lvl="1" eaLnBrk="1" hangingPunct="1"/>
            <a:r>
              <a:rPr lang="en-US" sz="2000" smtClean="0">
                <a:solidFill>
                  <a:schemeClr val="tx1"/>
                </a:solidFill>
              </a:rPr>
              <a:t>Overpopulation</a:t>
            </a:r>
          </a:p>
          <a:p>
            <a:pPr lvl="2" eaLnBrk="1" hangingPunct="1"/>
            <a:r>
              <a:rPr lang="en-US" sz="1800" smtClean="0"/>
              <a:t>Organisms have more offspring than can survive.</a:t>
            </a:r>
          </a:p>
          <a:p>
            <a:pPr lvl="1" eaLnBrk="1" hangingPunct="1"/>
            <a:r>
              <a:rPr lang="en-US" sz="2000" smtClean="0">
                <a:solidFill>
                  <a:schemeClr val="tx1"/>
                </a:solidFill>
              </a:rPr>
              <a:t>Adaptation</a:t>
            </a:r>
          </a:p>
          <a:p>
            <a:pPr lvl="2" eaLnBrk="1" hangingPunct="1"/>
            <a:r>
              <a:rPr lang="en-US" sz="1800" smtClean="0"/>
              <a:t>Sometimes, a certain variation allows an individual to survive better than other individuals it competes against in its environment.</a:t>
            </a:r>
          </a:p>
          <a:p>
            <a:pPr lvl="1" eaLnBrk="1" hangingPunct="1"/>
            <a:r>
              <a:rPr lang="en-US" sz="2000" smtClean="0">
                <a:solidFill>
                  <a:schemeClr val="tx1"/>
                </a:solidFill>
              </a:rPr>
              <a:t>Descent with Modification</a:t>
            </a:r>
          </a:p>
          <a:p>
            <a:pPr lvl="2" eaLnBrk="1" hangingPunct="1"/>
            <a:r>
              <a:rPr lang="en-US" sz="1800" smtClean="0"/>
              <a:t>More individuals will have the variation in every following generation.</a:t>
            </a:r>
          </a:p>
          <a:p>
            <a:pPr lvl="2" eaLnBrk="1" hangingPunct="1"/>
            <a:endParaRPr lang="en-US" smtClean="0"/>
          </a:p>
          <a:p>
            <a:pPr eaLnBrk="1" hangingPunct="1"/>
            <a:endParaRPr lang="en-US" smtClean="0"/>
          </a:p>
        </p:txBody>
      </p:sp>
      <p:pic>
        <p:nvPicPr>
          <p:cNvPr id="39940" name="Picture 5" descr="http://www.news.wisc.edu/newsphotos/images/Gammie_lab_mice_pups04_5909.jpg"/>
          <p:cNvPicPr>
            <a:picLocks noChangeAspect="1" noChangeArrowheads="1"/>
          </p:cNvPicPr>
          <p:nvPr/>
        </p:nvPicPr>
        <p:blipFill>
          <a:blip r:embed="rId2" cstate="print"/>
          <a:srcRect/>
          <a:stretch>
            <a:fillRect/>
          </a:stretch>
        </p:blipFill>
        <p:spPr bwMode="auto">
          <a:xfrm>
            <a:off x="6172200" y="2819400"/>
            <a:ext cx="2590800" cy="1679575"/>
          </a:xfrm>
          <a:prstGeom prst="rect">
            <a:avLst/>
          </a:prstGeom>
          <a:noFill/>
          <a:ln w="9525">
            <a:noFill/>
            <a:miter lim="800000"/>
            <a:headEnd/>
            <a:tailEnd/>
          </a:ln>
        </p:spPr>
      </p:pic>
      <p:pic>
        <p:nvPicPr>
          <p:cNvPr id="39941" name="Picture 13" descr="http://www.impactlab.com/wp-content/uploads/2009/01/mice_5638.jpg"/>
          <p:cNvPicPr>
            <a:picLocks noChangeAspect="1" noChangeArrowheads="1"/>
          </p:cNvPicPr>
          <p:nvPr/>
        </p:nvPicPr>
        <p:blipFill>
          <a:blip r:embed="rId3" cstate="print"/>
          <a:srcRect/>
          <a:stretch>
            <a:fillRect/>
          </a:stretch>
        </p:blipFill>
        <p:spPr bwMode="auto">
          <a:xfrm>
            <a:off x="5410200" y="1295400"/>
            <a:ext cx="2154238" cy="1536700"/>
          </a:xfrm>
          <a:prstGeom prst="rect">
            <a:avLst/>
          </a:prstGeom>
          <a:noFill/>
          <a:ln w="9525">
            <a:noFill/>
            <a:miter lim="800000"/>
            <a:headEnd/>
            <a:tailEnd/>
          </a:ln>
        </p:spPr>
      </p:pic>
      <p:pic>
        <p:nvPicPr>
          <p:cNvPr id="39942" name="Picture 19" descr="http://www.myfunnyanimals.com/wp-content/uploads/2008/10/snake-mouse.jpg"/>
          <p:cNvPicPr>
            <a:picLocks noChangeAspect="1" noChangeArrowheads="1"/>
          </p:cNvPicPr>
          <p:nvPr/>
        </p:nvPicPr>
        <p:blipFill>
          <a:blip r:embed="rId4" cstate="print"/>
          <a:srcRect/>
          <a:stretch>
            <a:fillRect/>
          </a:stretch>
        </p:blipFill>
        <p:spPr bwMode="auto">
          <a:xfrm>
            <a:off x="5410200" y="4495800"/>
            <a:ext cx="2762250" cy="207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solidFill>
                  <a:srgbClr val="7B9899"/>
                </a:solidFill>
              </a:rPr>
              <a:t>What are the causes and effects of natural selection?</a:t>
            </a:r>
          </a:p>
        </p:txBody>
      </p:sp>
      <p:sp>
        <p:nvSpPr>
          <p:cNvPr id="40963" name="Content Placeholder 2"/>
          <p:cNvSpPr>
            <a:spLocks noGrp="1"/>
          </p:cNvSpPr>
          <p:nvPr>
            <p:ph sz="quarter" idx="1"/>
          </p:nvPr>
        </p:nvSpPr>
        <p:spPr>
          <a:xfrm>
            <a:off x="457200" y="1219200"/>
            <a:ext cx="4038600" cy="4937125"/>
          </a:xfrm>
        </p:spPr>
        <p:txBody>
          <a:bodyPr/>
          <a:lstStyle/>
          <a:p>
            <a:pPr eaLnBrk="1" hangingPunct="1"/>
            <a:r>
              <a:rPr lang="en-US" smtClean="0"/>
              <a:t>Descent With Modification</a:t>
            </a:r>
          </a:p>
          <a:p>
            <a:pPr lvl="1" eaLnBrk="1" hangingPunct="1"/>
            <a:r>
              <a:rPr lang="en-US" smtClean="0"/>
              <a:t>Over time, natural selection will result in species with adaptations that are well suited for survival and reproduction in an environment.</a:t>
            </a:r>
          </a:p>
          <a:p>
            <a:pPr lvl="2" eaLnBrk="1" hangingPunct="1"/>
            <a:r>
              <a:rPr lang="en-US" smtClean="0"/>
              <a:t>More individuals will have the trait in every following generation, as long as the environmental conditions continue to remain beneficial for that trait.</a:t>
            </a:r>
          </a:p>
          <a:p>
            <a:pPr eaLnBrk="1" hangingPunct="1"/>
            <a:endParaRPr lang="en-US" smtClean="0"/>
          </a:p>
        </p:txBody>
      </p:sp>
      <p:pic>
        <p:nvPicPr>
          <p:cNvPr id="40964" name="Picture 9"/>
          <p:cNvPicPr>
            <a:picLocks noChangeAspect="1" noChangeArrowheads="1"/>
          </p:cNvPicPr>
          <p:nvPr/>
        </p:nvPicPr>
        <p:blipFill>
          <a:blip r:embed="rId2" cstate="print"/>
          <a:srcRect/>
          <a:stretch>
            <a:fillRect/>
          </a:stretch>
        </p:blipFill>
        <p:spPr bwMode="auto">
          <a:xfrm>
            <a:off x="4800600" y="1295400"/>
            <a:ext cx="3943350" cy="508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How do new species emerge?</a:t>
            </a:r>
          </a:p>
        </p:txBody>
      </p:sp>
      <p:sp>
        <p:nvSpPr>
          <p:cNvPr id="41987" name="Content Placeholder 2"/>
          <p:cNvSpPr>
            <a:spLocks noGrp="1"/>
          </p:cNvSpPr>
          <p:nvPr>
            <p:ph sz="quarter" idx="1"/>
          </p:nvPr>
        </p:nvSpPr>
        <p:spPr>
          <a:xfrm>
            <a:off x="228600" y="1143000"/>
            <a:ext cx="5715000" cy="5486400"/>
          </a:xfrm>
        </p:spPr>
        <p:txBody>
          <a:bodyPr/>
          <a:lstStyle/>
          <a:p>
            <a:pPr>
              <a:buNone/>
            </a:pPr>
            <a:r>
              <a:rPr lang="en-US" sz="2800" dirty="0" smtClean="0"/>
              <a:t>Isolating Mechanisms</a:t>
            </a:r>
          </a:p>
          <a:p>
            <a:pPr lvl="1"/>
            <a:r>
              <a:rPr lang="en-US" sz="1800" dirty="0" smtClean="0">
                <a:solidFill>
                  <a:schemeClr val="tx1"/>
                </a:solidFill>
              </a:rPr>
              <a:t>To make new species, the gene pools of the populations must become separated.</a:t>
            </a:r>
            <a:endParaRPr lang="en-US" sz="1800" dirty="0" smtClean="0"/>
          </a:p>
          <a:p>
            <a:r>
              <a:rPr lang="en-US" sz="2000" dirty="0" smtClean="0"/>
              <a:t>Reproductive Isolation</a:t>
            </a:r>
          </a:p>
          <a:p>
            <a:pPr lvl="1"/>
            <a:r>
              <a:rPr lang="en-US" sz="1800" dirty="0" smtClean="0">
                <a:solidFill>
                  <a:schemeClr val="tx1"/>
                </a:solidFill>
              </a:rPr>
              <a:t>Reproductive isolation occurs when members of different populations can no longer successfully mate with one another.</a:t>
            </a:r>
          </a:p>
          <a:p>
            <a:r>
              <a:rPr lang="en-US" sz="2000" dirty="0" smtClean="0"/>
              <a:t>Behavioral Isolation</a:t>
            </a:r>
          </a:p>
          <a:p>
            <a:pPr lvl="1"/>
            <a:r>
              <a:rPr lang="en-US" sz="1800" dirty="0" smtClean="0">
                <a:solidFill>
                  <a:schemeClr val="tx1"/>
                </a:solidFill>
              </a:rPr>
              <a:t>Occurs when two populations are capable of interbreeding but have differences in courtship rituals or other reproductive strategies.</a:t>
            </a:r>
          </a:p>
          <a:p>
            <a:r>
              <a:rPr lang="en-US" sz="2000" dirty="0" smtClean="0"/>
              <a:t>Geographic Isolation</a:t>
            </a:r>
          </a:p>
          <a:p>
            <a:pPr lvl="1"/>
            <a:r>
              <a:rPr lang="en-US" sz="1800" dirty="0" smtClean="0">
                <a:solidFill>
                  <a:schemeClr val="tx1"/>
                </a:solidFill>
              </a:rPr>
              <a:t>Two populations are separated by a geographic barriers such as rivers, mountains, or bodies of water.</a:t>
            </a:r>
            <a:endParaRPr lang="en-US" sz="1800" dirty="0" smtClean="0"/>
          </a:p>
          <a:p>
            <a:r>
              <a:rPr lang="en-US" sz="2000" dirty="0" smtClean="0"/>
              <a:t>Temporal Isolation</a:t>
            </a:r>
          </a:p>
          <a:p>
            <a:pPr lvl="1"/>
            <a:r>
              <a:rPr lang="en-US" sz="1800" dirty="0" smtClean="0">
                <a:solidFill>
                  <a:schemeClr val="tx1"/>
                </a:solidFill>
              </a:rPr>
              <a:t>Two or more species reproduce at different times.</a:t>
            </a:r>
          </a:p>
          <a:p>
            <a:pPr lvl="1"/>
            <a:endParaRPr lang="en-US" dirty="0" smtClean="0"/>
          </a:p>
        </p:txBody>
      </p:sp>
      <p:pic>
        <p:nvPicPr>
          <p:cNvPr id="41988" name="Picture 5" descr="Royal-Terns-courtship-fish-passing-_E0W0101--Fort-DeSoto-Park,-St"/>
          <p:cNvPicPr>
            <a:picLocks noChangeAspect="1" noChangeArrowheads="1"/>
          </p:cNvPicPr>
          <p:nvPr/>
        </p:nvPicPr>
        <p:blipFill>
          <a:blip r:embed="rId2" cstate="print"/>
          <a:srcRect/>
          <a:stretch>
            <a:fillRect/>
          </a:stretch>
        </p:blipFill>
        <p:spPr bwMode="auto">
          <a:xfrm>
            <a:off x="5943600" y="1196975"/>
            <a:ext cx="2667000" cy="1789113"/>
          </a:xfrm>
          <a:prstGeom prst="rect">
            <a:avLst/>
          </a:prstGeom>
          <a:noFill/>
          <a:ln w="9525">
            <a:noFill/>
            <a:miter lim="800000"/>
            <a:headEnd/>
            <a:tailEnd/>
          </a:ln>
        </p:spPr>
      </p:pic>
      <p:pic>
        <p:nvPicPr>
          <p:cNvPr id="41989" name="Picture 9" descr="Frigate-Bird-Courtship"/>
          <p:cNvPicPr>
            <a:picLocks noChangeAspect="1" noChangeArrowheads="1"/>
          </p:cNvPicPr>
          <p:nvPr/>
        </p:nvPicPr>
        <p:blipFill>
          <a:blip r:embed="rId3" cstate="print"/>
          <a:srcRect/>
          <a:stretch>
            <a:fillRect/>
          </a:stretch>
        </p:blipFill>
        <p:spPr bwMode="auto">
          <a:xfrm>
            <a:off x="5943600" y="3048000"/>
            <a:ext cx="2743200" cy="1828800"/>
          </a:xfrm>
          <a:prstGeom prst="rect">
            <a:avLst/>
          </a:prstGeom>
          <a:noFill/>
          <a:ln w="9525">
            <a:noFill/>
            <a:miter lim="800000"/>
            <a:headEnd/>
            <a:tailEnd/>
          </a:ln>
        </p:spPr>
      </p:pic>
      <p:pic>
        <p:nvPicPr>
          <p:cNvPr id="41990" name="Picture 7" descr="425244572_ca5989ff96"/>
          <p:cNvPicPr>
            <a:picLocks noChangeAspect="1" noChangeArrowheads="1"/>
          </p:cNvPicPr>
          <p:nvPr/>
        </p:nvPicPr>
        <p:blipFill>
          <a:blip r:embed="rId4" cstate="print"/>
          <a:srcRect/>
          <a:stretch>
            <a:fillRect/>
          </a:stretch>
        </p:blipFill>
        <p:spPr bwMode="auto">
          <a:xfrm>
            <a:off x="5943600" y="4953000"/>
            <a:ext cx="281940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solidFill>
                  <a:srgbClr val="7B9899"/>
                </a:solidFill>
              </a:rPr>
              <a:t>What are the characteristics of species?</a:t>
            </a:r>
          </a:p>
        </p:txBody>
      </p:sp>
      <p:sp>
        <p:nvSpPr>
          <p:cNvPr id="43011" name="Content Placeholder 2"/>
          <p:cNvSpPr>
            <a:spLocks noGrp="1"/>
          </p:cNvSpPr>
          <p:nvPr>
            <p:ph sz="quarter" idx="1"/>
          </p:nvPr>
        </p:nvSpPr>
        <p:spPr>
          <a:xfrm>
            <a:off x="457200" y="1219200"/>
            <a:ext cx="4114800" cy="4937125"/>
          </a:xfrm>
        </p:spPr>
        <p:txBody>
          <a:bodyPr/>
          <a:lstStyle/>
          <a:p>
            <a:pPr marL="273050" lvl="1" eaLnBrk="1" hangingPunct="1">
              <a:spcBef>
                <a:spcPts val="600"/>
              </a:spcBef>
              <a:buClr>
                <a:schemeClr val="accent1"/>
              </a:buClr>
            </a:pPr>
            <a:r>
              <a:rPr lang="en-US" smtClean="0"/>
              <a:t>A species is a group of organisms that breed with one another and produce fertile offspring.</a:t>
            </a:r>
          </a:p>
        </p:txBody>
      </p:sp>
      <p:pic>
        <p:nvPicPr>
          <p:cNvPr id="43012" name="Picture 5" descr="http://www.glogster.com/media/1/6/41/61/6416162.jpg"/>
          <p:cNvPicPr>
            <a:picLocks noChangeAspect="1" noChangeArrowheads="1"/>
          </p:cNvPicPr>
          <p:nvPr/>
        </p:nvPicPr>
        <p:blipFill>
          <a:blip r:embed="rId2" cstate="print"/>
          <a:srcRect/>
          <a:stretch>
            <a:fillRect/>
          </a:stretch>
        </p:blipFill>
        <p:spPr bwMode="auto">
          <a:xfrm>
            <a:off x="2057400" y="2667000"/>
            <a:ext cx="2419350" cy="2436813"/>
          </a:xfrm>
          <a:prstGeom prst="rect">
            <a:avLst/>
          </a:prstGeom>
          <a:noFill/>
          <a:ln w="9525">
            <a:noFill/>
            <a:miter lim="800000"/>
            <a:headEnd/>
            <a:tailEnd/>
          </a:ln>
        </p:spPr>
      </p:pic>
      <p:sp>
        <p:nvSpPr>
          <p:cNvPr id="43013" name="TextBox 4"/>
          <p:cNvSpPr txBox="1">
            <a:spLocks noChangeArrowheads="1"/>
          </p:cNvSpPr>
          <p:nvPr/>
        </p:nvSpPr>
        <p:spPr bwMode="auto">
          <a:xfrm>
            <a:off x="2057400" y="5181600"/>
            <a:ext cx="2438400" cy="338138"/>
          </a:xfrm>
          <a:prstGeom prst="rect">
            <a:avLst/>
          </a:prstGeom>
          <a:noFill/>
          <a:ln w="9525">
            <a:noFill/>
            <a:miter lim="800000"/>
            <a:headEnd/>
            <a:tailEnd/>
          </a:ln>
        </p:spPr>
        <p:txBody>
          <a:bodyPr>
            <a:spAutoFit/>
          </a:bodyPr>
          <a:lstStyle/>
          <a:p>
            <a:pPr algn="ctr"/>
            <a:r>
              <a:rPr lang="en-US" sz="1600">
                <a:latin typeface="Arial Narrow" pitchFamily="34" charset="0"/>
              </a:rPr>
              <a:t>Emperor Penguin</a:t>
            </a:r>
          </a:p>
        </p:txBody>
      </p:sp>
      <p:pic>
        <p:nvPicPr>
          <p:cNvPr id="43014" name="Picture 7" descr="http://www.coolantarctica.com/gallery/penguins/chinstrap_penguin4.jpg"/>
          <p:cNvPicPr>
            <a:picLocks noChangeAspect="1" noChangeArrowheads="1"/>
          </p:cNvPicPr>
          <p:nvPr/>
        </p:nvPicPr>
        <p:blipFill>
          <a:blip r:embed="rId3" cstate="print"/>
          <a:srcRect/>
          <a:stretch>
            <a:fillRect/>
          </a:stretch>
        </p:blipFill>
        <p:spPr bwMode="auto">
          <a:xfrm>
            <a:off x="4724400" y="1219200"/>
            <a:ext cx="3209925" cy="2212975"/>
          </a:xfrm>
          <a:prstGeom prst="rect">
            <a:avLst/>
          </a:prstGeom>
          <a:noFill/>
          <a:ln w="9525">
            <a:noFill/>
            <a:miter lim="800000"/>
            <a:headEnd/>
            <a:tailEnd/>
          </a:ln>
        </p:spPr>
      </p:pic>
      <p:sp>
        <p:nvSpPr>
          <p:cNvPr id="43015" name="TextBox 6"/>
          <p:cNvSpPr txBox="1">
            <a:spLocks noChangeArrowheads="1"/>
          </p:cNvSpPr>
          <p:nvPr/>
        </p:nvSpPr>
        <p:spPr bwMode="auto">
          <a:xfrm>
            <a:off x="4724400" y="3429000"/>
            <a:ext cx="3200400" cy="338138"/>
          </a:xfrm>
          <a:prstGeom prst="rect">
            <a:avLst/>
          </a:prstGeom>
          <a:noFill/>
          <a:ln w="9525">
            <a:noFill/>
            <a:miter lim="800000"/>
            <a:headEnd/>
            <a:tailEnd/>
          </a:ln>
        </p:spPr>
        <p:txBody>
          <a:bodyPr>
            <a:spAutoFit/>
          </a:bodyPr>
          <a:lstStyle/>
          <a:p>
            <a:pPr algn="ctr"/>
            <a:r>
              <a:rPr lang="en-US" sz="1600">
                <a:latin typeface="Arial Narrow" pitchFamily="34" charset="0"/>
              </a:rPr>
              <a:t>Chinstrap Penguin</a:t>
            </a:r>
          </a:p>
        </p:txBody>
      </p:sp>
      <p:pic>
        <p:nvPicPr>
          <p:cNvPr id="43016" name="Picture 11" descr="http://gallery.photo.net/photo/550845-lg.jpg"/>
          <p:cNvPicPr>
            <a:picLocks noChangeAspect="1" noChangeArrowheads="1"/>
          </p:cNvPicPr>
          <p:nvPr/>
        </p:nvPicPr>
        <p:blipFill>
          <a:blip r:embed="rId4" cstate="print"/>
          <a:srcRect/>
          <a:stretch>
            <a:fillRect/>
          </a:stretch>
        </p:blipFill>
        <p:spPr bwMode="auto">
          <a:xfrm>
            <a:off x="4800600" y="3810000"/>
            <a:ext cx="3276600" cy="2182813"/>
          </a:xfrm>
          <a:prstGeom prst="rect">
            <a:avLst/>
          </a:prstGeom>
          <a:noFill/>
          <a:ln w="9525">
            <a:noFill/>
            <a:miter lim="800000"/>
            <a:headEnd/>
            <a:tailEnd/>
          </a:ln>
        </p:spPr>
      </p:pic>
      <p:sp>
        <p:nvSpPr>
          <p:cNvPr id="43017" name="TextBox 9"/>
          <p:cNvSpPr txBox="1">
            <a:spLocks noChangeArrowheads="1"/>
          </p:cNvSpPr>
          <p:nvPr/>
        </p:nvSpPr>
        <p:spPr bwMode="auto">
          <a:xfrm>
            <a:off x="4800600" y="6019800"/>
            <a:ext cx="3276600" cy="338138"/>
          </a:xfrm>
          <a:prstGeom prst="rect">
            <a:avLst/>
          </a:prstGeom>
          <a:noFill/>
          <a:ln w="9525">
            <a:noFill/>
            <a:miter lim="800000"/>
            <a:headEnd/>
            <a:tailEnd/>
          </a:ln>
        </p:spPr>
        <p:txBody>
          <a:bodyPr>
            <a:spAutoFit/>
          </a:bodyPr>
          <a:lstStyle/>
          <a:p>
            <a:pPr algn="ctr"/>
            <a:r>
              <a:rPr lang="en-US" sz="1600">
                <a:latin typeface="Arial Narrow" pitchFamily="34" charset="0"/>
              </a:rPr>
              <a:t>Macaroni Penguin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http://www.mun.ca/biology/scarr/Ensatina_rassenkreis_3.gif"/>
          <p:cNvPicPr>
            <a:picLocks noChangeAspect="1" noChangeArrowheads="1"/>
          </p:cNvPicPr>
          <p:nvPr/>
        </p:nvPicPr>
        <p:blipFill>
          <a:blip r:embed="rId2" cstate="print"/>
          <a:srcRect/>
          <a:stretch>
            <a:fillRect/>
          </a:stretch>
        </p:blipFill>
        <p:spPr bwMode="auto">
          <a:xfrm>
            <a:off x="3124200" y="1295400"/>
            <a:ext cx="6019800" cy="4419600"/>
          </a:xfrm>
          <a:prstGeom prst="rect">
            <a:avLst/>
          </a:prstGeom>
          <a:noFill/>
          <a:ln w="9525">
            <a:noFill/>
            <a:miter lim="800000"/>
            <a:headEnd/>
            <a:tailEnd/>
          </a:ln>
        </p:spPr>
      </p:pic>
      <p:sp>
        <p:nvSpPr>
          <p:cNvPr id="44035" name="Title 1"/>
          <p:cNvSpPr>
            <a:spLocks noGrp="1"/>
          </p:cNvSpPr>
          <p:nvPr>
            <p:ph type="title"/>
          </p:nvPr>
        </p:nvSpPr>
        <p:spPr/>
        <p:txBody>
          <a:bodyPr/>
          <a:lstStyle/>
          <a:p>
            <a:r>
              <a:rPr lang="en-US" smtClean="0"/>
              <a:t>What is a species?</a:t>
            </a:r>
          </a:p>
        </p:txBody>
      </p:sp>
      <p:sp>
        <p:nvSpPr>
          <p:cNvPr id="59395" name="Content Placeholder 2"/>
          <p:cNvSpPr>
            <a:spLocks noGrp="1"/>
          </p:cNvSpPr>
          <p:nvPr>
            <p:ph sz="quarter" idx="1"/>
          </p:nvPr>
        </p:nvSpPr>
        <p:spPr>
          <a:xfrm>
            <a:off x="304800" y="1219200"/>
            <a:ext cx="3505200" cy="4937125"/>
          </a:xfrm>
        </p:spPr>
        <p:txBody>
          <a:bodyPr/>
          <a:lstStyle/>
          <a:p>
            <a:r>
              <a:rPr lang="en-US" sz="2000" smtClean="0"/>
              <a:t>All of these lizards live near each other and eat the same types of food. Populations A and B will mate together where their populations come into contact with each other (the overlapping circle) and produce fertile offspring.</a:t>
            </a:r>
          </a:p>
          <a:p>
            <a:pPr lvl="1"/>
            <a:r>
              <a:rPr lang="en-US" sz="1800" smtClean="0"/>
              <a:t>How many species are represented by this graph?</a:t>
            </a:r>
          </a:p>
          <a:p>
            <a:pPr lvl="2"/>
            <a:r>
              <a:rPr lang="en-US" sz="1800" smtClean="0"/>
              <a:t>6!</a:t>
            </a:r>
          </a:p>
          <a:p>
            <a:pPr lvl="3"/>
            <a:r>
              <a:rPr lang="en-US" smtClean="0"/>
              <a:t>Because A and B can breed and produce fertile offspring, they are considered to be a single species.</a:t>
            </a:r>
          </a:p>
          <a:p>
            <a:endParaRPr lang="en-US" smtClean="0"/>
          </a:p>
        </p:txBody>
      </p:sp>
      <p:sp>
        <p:nvSpPr>
          <p:cNvPr id="6" name="Oval 5"/>
          <p:cNvSpPr/>
          <p:nvPr/>
        </p:nvSpPr>
        <p:spPr>
          <a:xfrm>
            <a:off x="4038600" y="1981200"/>
            <a:ext cx="1219200" cy="106680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8" name="TextBox 8"/>
          <p:cNvSpPr txBox="1">
            <a:spLocks noChangeArrowheads="1"/>
          </p:cNvSpPr>
          <p:nvPr/>
        </p:nvSpPr>
        <p:spPr bwMode="auto">
          <a:xfrm>
            <a:off x="4495800" y="1295400"/>
            <a:ext cx="304800" cy="369888"/>
          </a:xfrm>
          <a:prstGeom prst="rect">
            <a:avLst/>
          </a:prstGeom>
          <a:noFill/>
          <a:ln w="9525">
            <a:noFill/>
            <a:miter lim="800000"/>
            <a:headEnd/>
            <a:tailEnd/>
          </a:ln>
        </p:spPr>
        <p:txBody>
          <a:bodyPr>
            <a:spAutoFit/>
          </a:bodyPr>
          <a:lstStyle/>
          <a:p>
            <a:r>
              <a:rPr lang="en-US"/>
              <a:t>A</a:t>
            </a:r>
          </a:p>
        </p:txBody>
      </p:sp>
      <p:sp>
        <p:nvSpPr>
          <p:cNvPr id="44039" name="TextBox 9"/>
          <p:cNvSpPr txBox="1">
            <a:spLocks noChangeArrowheads="1"/>
          </p:cNvSpPr>
          <p:nvPr/>
        </p:nvSpPr>
        <p:spPr bwMode="auto">
          <a:xfrm>
            <a:off x="4343400" y="2743200"/>
            <a:ext cx="304800" cy="369888"/>
          </a:xfrm>
          <a:prstGeom prst="rect">
            <a:avLst/>
          </a:prstGeom>
          <a:noFill/>
          <a:ln w="9525">
            <a:noFill/>
            <a:miter lim="800000"/>
            <a:headEnd/>
            <a:tailEnd/>
          </a:ln>
        </p:spPr>
        <p:txBody>
          <a:bodyPr>
            <a:spAutoFit/>
          </a:bodyPr>
          <a:lstStyle/>
          <a:p>
            <a:r>
              <a:rPr lang="en-US"/>
              <a:t>B</a:t>
            </a:r>
          </a:p>
        </p:txBody>
      </p:sp>
      <p:sp>
        <p:nvSpPr>
          <p:cNvPr id="44040" name="TextBox 11"/>
          <p:cNvSpPr txBox="1">
            <a:spLocks noChangeArrowheads="1"/>
          </p:cNvSpPr>
          <p:nvPr/>
        </p:nvSpPr>
        <p:spPr bwMode="auto">
          <a:xfrm>
            <a:off x="6705600" y="2590800"/>
            <a:ext cx="304800" cy="369888"/>
          </a:xfrm>
          <a:prstGeom prst="rect">
            <a:avLst/>
          </a:prstGeom>
          <a:noFill/>
          <a:ln w="9525">
            <a:noFill/>
            <a:miter lim="800000"/>
            <a:headEnd/>
            <a:tailEnd/>
          </a:ln>
        </p:spPr>
        <p:txBody>
          <a:bodyPr>
            <a:spAutoFit/>
          </a:bodyPr>
          <a:lstStyle/>
          <a:p>
            <a:r>
              <a:rPr lang="en-US"/>
              <a:t>C</a:t>
            </a:r>
          </a:p>
        </p:txBody>
      </p:sp>
      <p:sp>
        <p:nvSpPr>
          <p:cNvPr id="44041" name="TextBox 12"/>
          <p:cNvSpPr txBox="1">
            <a:spLocks noChangeArrowheads="1"/>
          </p:cNvSpPr>
          <p:nvPr/>
        </p:nvSpPr>
        <p:spPr bwMode="auto">
          <a:xfrm>
            <a:off x="8153400" y="2286000"/>
            <a:ext cx="304800" cy="369888"/>
          </a:xfrm>
          <a:prstGeom prst="rect">
            <a:avLst/>
          </a:prstGeom>
          <a:noFill/>
          <a:ln w="9525">
            <a:noFill/>
            <a:miter lim="800000"/>
            <a:headEnd/>
            <a:tailEnd/>
          </a:ln>
        </p:spPr>
        <p:txBody>
          <a:bodyPr>
            <a:spAutoFit/>
          </a:bodyPr>
          <a:lstStyle/>
          <a:p>
            <a:r>
              <a:rPr lang="en-US"/>
              <a:t>D</a:t>
            </a:r>
          </a:p>
        </p:txBody>
      </p:sp>
      <p:sp>
        <p:nvSpPr>
          <p:cNvPr id="44042" name="TextBox 13"/>
          <p:cNvSpPr txBox="1">
            <a:spLocks noChangeArrowheads="1"/>
          </p:cNvSpPr>
          <p:nvPr/>
        </p:nvSpPr>
        <p:spPr bwMode="auto">
          <a:xfrm>
            <a:off x="4343400" y="3810000"/>
            <a:ext cx="304800" cy="369888"/>
          </a:xfrm>
          <a:prstGeom prst="rect">
            <a:avLst/>
          </a:prstGeom>
          <a:noFill/>
          <a:ln w="9525">
            <a:noFill/>
            <a:miter lim="800000"/>
            <a:headEnd/>
            <a:tailEnd/>
          </a:ln>
        </p:spPr>
        <p:txBody>
          <a:bodyPr>
            <a:spAutoFit/>
          </a:bodyPr>
          <a:lstStyle/>
          <a:p>
            <a:r>
              <a:rPr lang="en-US"/>
              <a:t>E</a:t>
            </a:r>
          </a:p>
        </p:txBody>
      </p:sp>
      <p:sp>
        <p:nvSpPr>
          <p:cNvPr id="44043" name="TextBox 14"/>
          <p:cNvSpPr txBox="1">
            <a:spLocks noChangeArrowheads="1"/>
          </p:cNvSpPr>
          <p:nvPr/>
        </p:nvSpPr>
        <p:spPr bwMode="auto">
          <a:xfrm>
            <a:off x="5562600" y="5410200"/>
            <a:ext cx="304800" cy="369888"/>
          </a:xfrm>
          <a:prstGeom prst="rect">
            <a:avLst/>
          </a:prstGeom>
          <a:noFill/>
          <a:ln w="9525">
            <a:noFill/>
            <a:miter lim="800000"/>
            <a:headEnd/>
            <a:tailEnd/>
          </a:ln>
        </p:spPr>
        <p:txBody>
          <a:bodyPr>
            <a:spAutoFit/>
          </a:bodyPr>
          <a:lstStyle/>
          <a:p>
            <a:r>
              <a:rPr lang="en-US"/>
              <a:t>F</a:t>
            </a:r>
          </a:p>
        </p:txBody>
      </p:sp>
      <p:sp>
        <p:nvSpPr>
          <p:cNvPr id="44044" name="TextBox 15"/>
          <p:cNvSpPr txBox="1">
            <a:spLocks noChangeArrowheads="1"/>
          </p:cNvSpPr>
          <p:nvPr/>
        </p:nvSpPr>
        <p:spPr bwMode="auto">
          <a:xfrm>
            <a:off x="8077200" y="5257800"/>
            <a:ext cx="304800" cy="369888"/>
          </a:xfrm>
          <a:prstGeom prst="rect">
            <a:avLst/>
          </a:prstGeom>
          <a:noFill/>
          <a:ln w="9525">
            <a:noFill/>
            <a:miter lim="800000"/>
            <a:headEnd/>
            <a:tailEnd/>
          </a:ln>
        </p:spPr>
        <p:txBody>
          <a:bodyPr>
            <a:spAutoFit/>
          </a:bodyPr>
          <a:lstStyle/>
          <a:p>
            <a:r>
              <a:rPr lang="en-US"/>
              <a:t>G</a:t>
            </a:r>
          </a:p>
        </p:txBody>
      </p:sp>
      <p:sp>
        <p:nvSpPr>
          <p:cNvPr id="44045" name="TextBox 16"/>
          <p:cNvSpPr txBox="1">
            <a:spLocks noChangeArrowheads="1"/>
          </p:cNvSpPr>
          <p:nvPr/>
        </p:nvSpPr>
        <p:spPr bwMode="auto">
          <a:xfrm>
            <a:off x="6629400" y="1371600"/>
            <a:ext cx="304800" cy="369888"/>
          </a:xfrm>
          <a:prstGeom prst="rect">
            <a:avLst/>
          </a:prstGeom>
          <a:noFill/>
          <a:ln w="9525">
            <a:noFill/>
            <a:miter lim="800000"/>
            <a:headEnd/>
            <a:tailEnd/>
          </a:ln>
        </p:spPr>
        <p:txBody>
          <a:bodyPr>
            <a:spAutoFit/>
          </a:bodyPr>
          <a:lstStyle/>
          <a:p>
            <a:r>
              <a:rPr lang="en-US"/>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7" dur="500"/>
                                        <p:tgtEl>
                                          <p:spTgt spid="593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12"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solidFill>
                  <a:srgbClr val="7B9899"/>
                </a:solidFill>
              </a:rPr>
              <a:t>What are allele frequencies?</a:t>
            </a:r>
          </a:p>
        </p:txBody>
      </p:sp>
      <p:sp>
        <p:nvSpPr>
          <p:cNvPr id="45059" name="Content Placeholder 2"/>
          <p:cNvSpPr>
            <a:spLocks noGrp="1"/>
          </p:cNvSpPr>
          <p:nvPr>
            <p:ph sz="quarter" idx="1"/>
          </p:nvPr>
        </p:nvSpPr>
        <p:spPr>
          <a:xfrm>
            <a:off x="457200" y="1219200"/>
            <a:ext cx="8229600" cy="2667000"/>
          </a:xfrm>
        </p:spPr>
        <p:txBody>
          <a:bodyPr/>
          <a:lstStyle/>
          <a:p>
            <a:pPr eaLnBrk="1" hangingPunct="1"/>
            <a:r>
              <a:rPr lang="en-US" sz="2400" smtClean="0"/>
              <a:t>Genetic variation is stored in a population’s gene pool—the combined alleles of all the individuals in a population.</a:t>
            </a:r>
          </a:p>
          <a:p>
            <a:pPr lvl="1" eaLnBrk="1" hangingPunct="1"/>
            <a:r>
              <a:rPr lang="en-US" sz="2000" smtClean="0"/>
              <a:t>Different combinations of alleles in a gene pool can be formed when organisms mate and have offspring.</a:t>
            </a:r>
          </a:p>
          <a:p>
            <a:pPr lvl="1" eaLnBrk="1" hangingPunct="1"/>
            <a:r>
              <a:rPr lang="en-US" sz="2000" smtClean="0"/>
              <a:t>Each allele exists at a certain rate, or frequency.</a:t>
            </a:r>
          </a:p>
          <a:p>
            <a:pPr lvl="2" eaLnBrk="1" hangingPunct="1"/>
            <a:r>
              <a:rPr lang="en-US" sz="1800" smtClean="0"/>
              <a:t>An allele frequency is a measure of how common a certain allele is in the population.</a:t>
            </a:r>
            <a:endParaRPr lang="en-US" smtClean="0"/>
          </a:p>
        </p:txBody>
      </p:sp>
      <p:pic>
        <p:nvPicPr>
          <p:cNvPr id="45060" name="Picture 5" descr="http://thundafunda.com/2/widescreen-wallpapers/2/download/Group-Of-Penguins-Beach-Widescreen-Wallpapers-1920-1200.jpg"/>
          <p:cNvPicPr>
            <a:picLocks noChangeAspect="1" noChangeArrowheads="1"/>
          </p:cNvPicPr>
          <p:nvPr/>
        </p:nvPicPr>
        <p:blipFill>
          <a:blip r:embed="rId2" cstate="print"/>
          <a:srcRect/>
          <a:stretch>
            <a:fillRect/>
          </a:stretch>
        </p:blipFill>
        <p:spPr bwMode="auto">
          <a:xfrm>
            <a:off x="1676400" y="3810000"/>
            <a:ext cx="5562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How do allele frequencies change?</a:t>
            </a:r>
          </a:p>
        </p:txBody>
      </p:sp>
      <p:sp>
        <p:nvSpPr>
          <p:cNvPr id="46083" name="Content Placeholder 2"/>
          <p:cNvSpPr>
            <a:spLocks noGrp="1"/>
          </p:cNvSpPr>
          <p:nvPr>
            <p:ph sz="quarter" idx="1"/>
          </p:nvPr>
        </p:nvSpPr>
        <p:spPr>
          <a:xfrm>
            <a:off x="457200" y="1219200"/>
            <a:ext cx="3810000" cy="4937125"/>
          </a:xfrm>
        </p:spPr>
        <p:txBody>
          <a:bodyPr/>
          <a:lstStyle/>
          <a:p>
            <a:r>
              <a:rPr lang="en-US" smtClean="0"/>
              <a:t>Mutation</a:t>
            </a:r>
          </a:p>
          <a:p>
            <a:pPr lvl="1"/>
            <a:r>
              <a:rPr lang="en-US" smtClean="0">
                <a:solidFill>
                  <a:schemeClr val="tx1"/>
                </a:solidFill>
              </a:rPr>
              <a:t>A mutation is a random change in the DNA of a gene.</a:t>
            </a:r>
          </a:p>
          <a:p>
            <a:r>
              <a:rPr lang="en-US" smtClean="0"/>
              <a:t>Recombination</a:t>
            </a:r>
          </a:p>
          <a:p>
            <a:pPr lvl="1"/>
            <a:r>
              <a:rPr lang="en-US" smtClean="0">
                <a:solidFill>
                  <a:schemeClr val="tx1"/>
                </a:solidFill>
              </a:rPr>
              <a:t>Most recombination occurs during meiosis—through crossing over.</a:t>
            </a:r>
          </a:p>
          <a:p>
            <a:r>
              <a:rPr lang="en-US" smtClean="0"/>
              <a:t>Hybridization</a:t>
            </a:r>
          </a:p>
          <a:p>
            <a:pPr lvl="1"/>
            <a:r>
              <a:rPr lang="en-US" smtClean="0">
                <a:solidFill>
                  <a:schemeClr val="tx1"/>
                </a:solidFill>
              </a:rPr>
              <a:t>The crossing of two different species that share common genes.</a:t>
            </a:r>
          </a:p>
          <a:p>
            <a:pPr lvl="1"/>
            <a:endParaRPr lang="en-US" smtClean="0"/>
          </a:p>
        </p:txBody>
      </p:sp>
      <p:pic>
        <p:nvPicPr>
          <p:cNvPr id="46084" name="Picture 9" descr="http://www.nzbirdz.co.nz/imager.php?img=nzb_news_image_0006.jpg&amp;resizer=max&amp;dimension=300"/>
          <p:cNvPicPr>
            <a:picLocks noChangeAspect="1" noChangeArrowheads="1"/>
          </p:cNvPicPr>
          <p:nvPr/>
        </p:nvPicPr>
        <p:blipFill>
          <a:blip r:embed="rId2" cstate="print"/>
          <a:srcRect/>
          <a:stretch>
            <a:fillRect/>
          </a:stretch>
        </p:blipFill>
        <p:spPr bwMode="auto">
          <a:xfrm>
            <a:off x="4267200" y="1143000"/>
            <a:ext cx="2667000" cy="1785938"/>
          </a:xfrm>
          <a:prstGeom prst="rect">
            <a:avLst/>
          </a:prstGeom>
          <a:noFill/>
          <a:ln w="9525">
            <a:noFill/>
            <a:miter lim="800000"/>
            <a:headEnd/>
            <a:tailEnd/>
          </a:ln>
        </p:spPr>
      </p:pic>
      <p:pic>
        <p:nvPicPr>
          <p:cNvPr id="46085" name="Picture 5" descr="http://www.buysell.ph/adpics/4a7e96738ed969d5668d25d39.jpeg"/>
          <p:cNvPicPr>
            <a:picLocks noChangeAspect="1" noChangeArrowheads="1"/>
          </p:cNvPicPr>
          <p:nvPr/>
        </p:nvPicPr>
        <p:blipFill>
          <a:blip r:embed="rId3" cstate="print"/>
          <a:srcRect/>
          <a:stretch>
            <a:fillRect/>
          </a:stretch>
        </p:blipFill>
        <p:spPr bwMode="auto">
          <a:xfrm>
            <a:off x="6248400" y="2743200"/>
            <a:ext cx="2628900" cy="1971675"/>
          </a:xfrm>
          <a:prstGeom prst="rect">
            <a:avLst/>
          </a:prstGeom>
          <a:noFill/>
          <a:ln w="9525">
            <a:noFill/>
            <a:miter lim="800000"/>
            <a:headEnd/>
            <a:tailEnd/>
          </a:ln>
        </p:spPr>
      </p:pic>
      <p:pic>
        <p:nvPicPr>
          <p:cNvPr id="46086" name="Picture 7" descr="http://animal-world.com/encyclo/birds/macaws/images/ShamrockMacawWBMH_P58.jpg"/>
          <p:cNvPicPr>
            <a:picLocks noChangeAspect="1" noChangeArrowheads="1"/>
          </p:cNvPicPr>
          <p:nvPr/>
        </p:nvPicPr>
        <p:blipFill>
          <a:blip r:embed="rId4" cstate="print"/>
          <a:srcRect/>
          <a:stretch>
            <a:fillRect/>
          </a:stretch>
        </p:blipFill>
        <p:spPr bwMode="auto">
          <a:xfrm>
            <a:off x="4191000" y="4419600"/>
            <a:ext cx="2438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How do you graph allele frequencies?</a:t>
            </a:r>
          </a:p>
        </p:txBody>
      </p:sp>
      <p:sp>
        <p:nvSpPr>
          <p:cNvPr id="47107" name="Content Placeholder 2"/>
          <p:cNvSpPr>
            <a:spLocks noGrp="1"/>
          </p:cNvSpPr>
          <p:nvPr>
            <p:ph sz="quarter" idx="1"/>
          </p:nvPr>
        </p:nvSpPr>
        <p:spPr>
          <a:xfrm>
            <a:off x="457200" y="1219200"/>
            <a:ext cx="4114800" cy="5181600"/>
          </a:xfrm>
        </p:spPr>
        <p:txBody>
          <a:bodyPr/>
          <a:lstStyle/>
          <a:p>
            <a:r>
              <a:rPr lang="en-US" sz="2000" smtClean="0"/>
              <a:t>Normal Distribution</a:t>
            </a:r>
          </a:p>
          <a:p>
            <a:pPr lvl="1"/>
            <a:r>
              <a:rPr lang="en-US" sz="1800" smtClean="0">
                <a:solidFill>
                  <a:schemeClr val="tx1"/>
                </a:solidFill>
              </a:rPr>
              <a:t>Most traits will fall under normal distribution (bell curve)</a:t>
            </a:r>
          </a:p>
          <a:p>
            <a:r>
              <a:rPr lang="en-US" sz="2000" smtClean="0"/>
              <a:t>Directional Selection</a:t>
            </a:r>
          </a:p>
          <a:p>
            <a:pPr lvl="1"/>
            <a:r>
              <a:rPr lang="en-US" sz="1800" smtClean="0">
                <a:solidFill>
                  <a:schemeClr val="tx1"/>
                </a:solidFill>
              </a:rPr>
              <a:t>When natural selection favors phenotypes at one extreme of a trait’s range.</a:t>
            </a:r>
          </a:p>
          <a:p>
            <a:r>
              <a:rPr lang="en-US" sz="2000" smtClean="0"/>
              <a:t>Stabilizing Selection</a:t>
            </a:r>
          </a:p>
          <a:p>
            <a:pPr lvl="1"/>
            <a:r>
              <a:rPr lang="en-US" sz="1800" smtClean="0">
                <a:solidFill>
                  <a:schemeClr val="tx1"/>
                </a:solidFill>
              </a:rPr>
              <a:t>When natural selection favors phenotypes in the middle of a trait’s range.</a:t>
            </a:r>
          </a:p>
          <a:p>
            <a:r>
              <a:rPr lang="en-US" sz="2000" smtClean="0"/>
              <a:t>Disruptive Selection</a:t>
            </a:r>
          </a:p>
          <a:p>
            <a:pPr lvl="1"/>
            <a:r>
              <a:rPr lang="en-US" sz="1800" smtClean="0">
                <a:solidFill>
                  <a:schemeClr val="tx1"/>
                </a:solidFill>
              </a:rPr>
              <a:t>When natural selection favors both extreme phenotypes, while individuals with intermediate phenotypes are selected against</a:t>
            </a:r>
            <a:r>
              <a:rPr lang="en-US" sz="1800" smtClean="0">
                <a:solidFill>
                  <a:srgbClr val="0070C0"/>
                </a:solidFill>
              </a:rPr>
              <a:t>.</a:t>
            </a:r>
          </a:p>
          <a:p>
            <a:pPr lvl="1"/>
            <a:endParaRPr lang="en-US" sz="1700" smtClean="0"/>
          </a:p>
        </p:txBody>
      </p:sp>
      <p:pic>
        <p:nvPicPr>
          <p:cNvPr id="47108" name="Picture 4"/>
          <p:cNvPicPr>
            <a:picLocks noChangeAspect="1" noChangeArrowheads="1"/>
          </p:cNvPicPr>
          <p:nvPr/>
        </p:nvPicPr>
        <p:blipFill>
          <a:blip r:embed="rId2" cstate="print"/>
          <a:srcRect/>
          <a:stretch>
            <a:fillRect/>
          </a:stretch>
        </p:blipFill>
        <p:spPr bwMode="auto">
          <a:xfrm>
            <a:off x="4419600" y="1371600"/>
            <a:ext cx="2319338" cy="1676400"/>
          </a:xfrm>
          <a:prstGeom prst="rect">
            <a:avLst/>
          </a:prstGeom>
          <a:noFill/>
          <a:ln w="9525">
            <a:noFill/>
            <a:miter lim="800000"/>
            <a:headEnd/>
            <a:tailEnd/>
          </a:ln>
        </p:spPr>
      </p:pic>
      <p:pic>
        <p:nvPicPr>
          <p:cNvPr id="47109" name="Picture 4"/>
          <p:cNvPicPr>
            <a:picLocks noChangeAspect="1" noChangeArrowheads="1"/>
          </p:cNvPicPr>
          <p:nvPr/>
        </p:nvPicPr>
        <p:blipFill>
          <a:blip r:embed="rId3" cstate="print"/>
          <a:srcRect/>
          <a:stretch>
            <a:fillRect/>
          </a:stretch>
        </p:blipFill>
        <p:spPr bwMode="auto">
          <a:xfrm>
            <a:off x="6705600" y="1295400"/>
            <a:ext cx="2133600" cy="1724025"/>
          </a:xfrm>
          <a:prstGeom prst="rect">
            <a:avLst/>
          </a:prstGeom>
          <a:noFill/>
          <a:ln w="9525">
            <a:noFill/>
            <a:miter lim="800000"/>
            <a:headEnd/>
            <a:tailEnd/>
          </a:ln>
        </p:spPr>
      </p:pic>
      <p:pic>
        <p:nvPicPr>
          <p:cNvPr id="47110" name="Picture 4"/>
          <p:cNvPicPr>
            <a:picLocks noChangeAspect="1" noChangeArrowheads="1"/>
          </p:cNvPicPr>
          <p:nvPr/>
        </p:nvPicPr>
        <p:blipFill>
          <a:blip r:embed="rId4" cstate="print"/>
          <a:srcRect/>
          <a:stretch>
            <a:fillRect/>
          </a:stretch>
        </p:blipFill>
        <p:spPr bwMode="auto">
          <a:xfrm>
            <a:off x="4495800" y="4038600"/>
            <a:ext cx="2211388" cy="1724025"/>
          </a:xfrm>
          <a:prstGeom prst="rect">
            <a:avLst/>
          </a:prstGeom>
          <a:noFill/>
          <a:ln w="9525">
            <a:noFill/>
            <a:miter lim="800000"/>
            <a:headEnd/>
            <a:tailEnd/>
          </a:ln>
        </p:spPr>
      </p:pic>
      <p:pic>
        <p:nvPicPr>
          <p:cNvPr id="47111" name="Picture 4"/>
          <p:cNvPicPr>
            <a:picLocks noChangeAspect="1" noChangeArrowheads="1"/>
          </p:cNvPicPr>
          <p:nvPr/>
        </p:nvPicPr>
        <p:blipFill>
          <a:blip r:embed="rId5" cstate="print"/>
          <a:srcRect/>
          <a:stretch>
            <a:fillRect/>
          </a:stretch>
        </p:blipFill>
        <p:spPr bwMode="auto">
          <a:xfrm>
            <a:off x="6781800" y="4038600"/>
            <a:ext cx="2068513" cy="1673225"/>
          </a:xfrm>
          <a:prstGeom prst="rect">
            <a:avLst/>
          </a:prstGeom>
          <a:noFill/>
          <a:ln w="9525">
            <a:noFill/>
            <a:miter lim="800000"/>
            <a:headEnd/>
            <a:tailEnd/>
          </a:ln>
        </p:spPr>
      </p:pic>
      <p:sp>
        <p:nvSpPr>
          <p:cNvPr id="47112" name="TextBox 7"/>
          <p:cNvSpPr txBox="1">
            <a:spLocks noChangeArrowheads="1"/>
          </p:cNvSpPr>
          <p:nvPr/>
        </p:nvSpPr>
        <p:spPr bwMode="auto">
          <a:xfrm>
            <a:off x="4495800" y="3048000"/>
            <a:ext cx="2133600" cy="338138"/>
          </a:xfrm>
          <a:prstGeom prst="rect">
            <a:avLst/>
          </a:prstGeom>
          <a:noFill/>
          <a:ln w="9525">
            <a:noFill/>
            <a:miter lim="800000"/>
            <a:headEnd/>
            <a:tailEnd/>
          </a:ln>
        </p:spPr>
        <p:txBody>
          <a:bodyPr>
            <a:spAutoFit/>
          </a:bodyPr>
          <a:lstStyle/>
          <a:p>
            <a:pPr algn="ctr"/>
            <a:r>
              <a:rPr lang="en-US" sz="1600">
                <a:latin typeface="Arial Narrow" pitchFamily="34" charset="0"/>
              </a:rPr>
              <a:t>Normal</a:t>
            </a:r>
          </a:p>
        </p:txBody>
      </p:sp>
      <p:sp>
        <p:nvSpPr>
          <p:cNvPr id="47113" name="TextBox 8"/>
          <p:cNvSpPr txBox="1">
            <a:spLocks noChangeArrowheads="1"/>
          </p:cNvSpPr>
          <p:nvPr/>
        </p:nvSpPr>
        <p:spPr bwMode="auto">
          <a:xfrm>
            <a:off x="6781800" y="3048000"/>
            <a:ext cx="1981200" cy="338138"/>
          </a:xfrm>
          <a:prstGeom prst="rect">
            <a:avLst/>
          </a:prstGeom>
          <a:noFill/>
          <a:ln w="9525">
            <a:noFill/>
            <a:miter lim="800000"/>
            <a:headEnd/>
            <a:tailEnd/>
          </a:ln>
        </p:spPr>
        <p:txBody>
          <a:bodyPr>
            <a:spAutoFit/>
          </a:bodyPr>
          <a:lstStyle/>
          <a:p>
            <a:pPr algn="ctr"/>
            <a:r>
              <a:rPr lang="en-US" sz="1600">
                <a:latin typeface="Arial Narrow" pitchFamily="34" charset="0"/>
              </a:rPr>
              <a:t>Directional</a:t>
            </a:r>
          </a:p>
        </p:txBody>
      </p:sp>
      <p:sp>
        <p:nvSpPr>
          <p:cNvPr id="47114" name="TextBox 9"/>
          <p:cNvSpPr txBox="1">
            <a:spLocks noChangeArrowheads="1"/>
          </p:cNvSpPr>
          <p:nvPr/>
        </p:nvSpPr>
        <p:spPr bwMode="auto">
          <a:xfrm>
            <a:off x="4572000" y="5791200"/>
            <a:ext cx="2057400" cy="338138"/>
          </a:xfrm>
          <a:prstGeom prst="rect">
            <a:avLst/>
          </a:prstGeom>
          <a:noFill/>
          <a:ln w="9525">
            <a:noFill/>
            <a:miter lim="800000"/>
            <a:headEnd/>
            <a:tailEnd/>
          </a:ln>
        </p:spPr>
        <p:txBody>
          <a:bodyPr>
            <a:spAutoFit/>
          </a:bodyPr>
          <a:lstStyle/>
          <a:p>
            <a:pPr algn="ctr"/>
            <a:r>
              <a:rPr lang="en-US" sz="1600">
                <a:latin typeface="Arial Narrow" pitchFamily="34" charset="0"/>
              </a:rPr>
              <a:t>Stabilizing</a:t>
            </a:r>
          </a:p>
        </p:txBody>
      </p:sp>
      <p:sp>
        <p:nvSpPr>
          <p:cNvPr id="47115" name="TextBox 10"/>
          <p:cNvSpPr txBox="1">
            <a:spLocks noChangeArrowheads="1"/>
          </p:cNvSpPr>
          <p:nvPr/>
        </p:nvSpPr>
        <p:spPr bwMode="auto">
          <a:xfrm>
            <a:off x="6858000" y="5791200"/>
            <a:ext cx="1981200" cy="338138"/>
          </a:xfrm>
          <a:prstGeom prst="rect">
            <a:avLst/>
          </a:prstGeom>
          <a:noFill/>
          <a:ln w="9525">
            <a:noFill/>
            <a:miter lim="800000"/>
            <a:headEnd/>
            <a:tailEnd/>
          </a:ln>
        </p:spPr>
        <p:txBody>
          <a:bodyPr>
            <a:spAutoFit/>
          </a:bodyPr>
          <a:lstStyle/>
          <a:p>
            <a:pPr algn="ctr"/>
            <a:r>
              <a:rPr lang="en-US" sz="1600">
                <a:latin typeface="Arial Narrow" pitchFamily="34" charset="0"/>
              </a:rPr>
              <a:t>Disruptive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How do humans influence allele frequency?</a:t>
            </a:r>
          </a:p>
        </p:txBody>
      </p:sp>
      <p:sp>
        <p:nvSpPr>
          <p:cNvPr id="48131" name="Content Placeholder 2"/>
          <p:cNvSpPr>
            <a:spLocks noGrp="1"/>
          </p:cNvSpPr>
          <p:nvPr>
            <p:ph sz="quarter" idx="1"/>
          </p:nvPr>
        </p:nvSpPr>
        <p:spPr>
          <a:xfrm>
            <a:off x="457200" y="1219200"/>
            <a:ext cx="4267200" cy="4937125"/>
          </a:xfrm>
        </p:spPr>
        <p:txBody>
          <a:bodyPr/>
          <a:lstStyle/>
          <a:p>
            <a:r>
              <a:rPr lang="en-US" smtClean="0"/>
              <a:t>Genetic Drift</a:t>
            </a:r>
          </a:p>
          <a:p>
            <a:pPr lvl="1"/>
            <a:r>
              <a:rPr lang="en-US" sz="2000" smtClean="0">
                <a:solidFill>
                  <a:schemeClr val="tx1"/>
                </a:solidFill>
              </a:rPr>
              <a:t>Genetic drift causes the LOSS of genetic diversity in a population.</a:t>
            </a:r>
            <a:endParaRPr lang="en-US" smtClean="0">
              <a:solidFill>
                <a:schemeClr val="tx1"/>
              </a:solidFill>
            </a:endParaRPr>
          </a:p>
          <a:p>
            <a:r>
              <a:rPr lang="en-US" smtClean="0"/>
              <a:t>Bottleneck Effect</a:t>
            </a:r>
          </a:p>
          <a:p>
            <a:pPr lvl="1"/>
            <a:r>
              <a:rPr lang="en-US" sz="2000" smtClean="0">
                <a:solidFill>
                  <a:schemeClr val="tx1"/>
                </a:solidFill>
              </a:rPr>
              <a:t>The bottleneck effect happens when an event greatly reduces the size of the population.</a:t>
            </a:r>
            <a:endParaRPr lang="en-US" smtClean="0">
              <a:solidFill>
                <a:schemeClr val="tx1"/>
              </a:solidFill>
            </a:endParaRPr>
          </a:p>
          <a:p>
            <a:r>
              <a:rPr lang="en-US" smtClean="0"/>
              <a:t>Founder Effect</a:t>
            </a:r>
          </a:p>
          <a:p>
            <a:pPr lvl="1"/>
            <a:r>
              <a:rPr lang="en-US" sz="2000" smtClean="0">
                <a:solidFill>
                  <a:schemeClr val="tx1"/>
                </a:solidFill>
              </a:rPr>
              <a:t>The founder effect happens after a small number of individuals colonize a new area.</a:t>
            </a:r>
          </a:p>
        </p:txBody>
      </p:sp>
      <p:pic>
        <p:nvPicPr>
          <p:cNvPr id="48132" name="Picture 2" descr="http://www.kminot.com/art/charts/bottleneck_effect.jpg"/>
          <p:cNvPicPr>
            <a:picLocks noChangeAspect="1" noChangeArrowheads="1"/>
          </p:cNvPicPr>
          <p:nvPr/>
        </p:nvPicPr>
        <p:blipFill>
          <a:blip r:embed="rId2" cstate="print"/>
          <a:srcRect/>
          <a:stretch>
            <a:fillRect/>
          </a:stretch>
        </p:blipFill>
        <p:spPr bwMode="auto">
          <a:xfrm>
            <a:off x="5257800" y="2819400"/>
            <a:ext cx="3352800" cy="2132013"/>
          </a:xfrm>
          <a:prstGeom prst="rect">
            <a:avLst/>
          </a:prstGeom>
          <a:noFill/>
          <a:ln w="9525">
            <a:noFill/>
            <a:miter lim="800000"/>
            <a:headEnd/>
            <a:tailEnd/>
          </a:ln>
        </p:spPr>
      </p:pic>
      <p:pic>
        <p:nvPicPr>
          <p:cNvPr id="48133" name="Picture 4" descr="http://image.absoluteastronomy.com/images/encyclopediaimages/f/fo/founder_effect.png"/>
          <p:cNvPicPr>
            <a:picLocks noChangeAspect="1" noChangeArrowheads="1"/>
          </p:cNvPicPr>
          <p:nvPr/>
        </p:nvPicPr>
        <p:blipFill>
          <a:blip r:embed="rId3" cstate="print"/>
          <a:srcRect/>
          <a:stretch>
            <a:fillRect/>
          </a:stretch>
        </p:blipFill>
        <p:spPr bwMode="auto">
          <a:xfrm>
            <a:off x="5638800" y="4678363"/>
            <a:ext cx="2971800" cy="2179637"/>
          </a:xfrm>
          <a:prstGeom prst="rect">
            <a:avLst/>
          </a:prstGeom>
          <a:noFill/>
          <a:ln w="9525">
            <a:noFill/>
            <a:miter lim="800000"/>
            <a:headEnd/>
            <a:tailEnd/>
          </a:ln>
        </p:spPr>
      </p:pic>
      <p:pic>
        <p:nvPicPr>
          <p:cNvPr id="48134" name="Picture 8" descr="http://userpages.umbc.edu/~farabaug/biol100/overheads/founder.gif"/>
          <p:cNvPicPr>
            <a:picLocks noChangeAspect="1" noChangeArrowheads="1"/>
          </p:cNvPicPr>
          <p:nvPr/>
        </p:nvPicPr>
        <p:blipFill>
          <a:blip r:embed="rId4" cstate="print"/>
          <a:srcRect/>
          <a:stretch>
            <a:fillRect/>
          </a:stretch>
        </p:blipFill>
        <p:spPr bwMode="auto">
          <a:xfrm>
            <a:off x="5410200" y="1066800"/>
            <a:ext cx="2914650" cy="167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cstate="print"/>
          <a:srcRect/>
          <a:stretch>
            <a:fillRect/>
          </a:stretch>
        </p:blipFill>
        <p:spPr bwMode="auto">
          <a:xfrm>
            <a:off x="3352800" y="4572000"/>
            <a:ext cx="2133600" cy="1963738"/>
          </a:xfrm>
          <a:prstGeom prst="rect">
            <a:avLst/>
          </a:prstGeom>
          <a:noFill/>
          <a:ln w="9525">
            <a:noFill/>
            <a:miter lim="800000"/>
            <a:headEnd/>
            <a:tailEnd/>
          </a:ln>
        </p:spPr>
      </p:pic>
      <p:sp>
        <p:nvSpPr>
          <p:cNvPr id="13315" name="Title 1"/>
          <p:cNvSpPr>
            <a:spLocks noGrp="1"/>
          </p:cNvSpPr>
          <p:nvPr>
            <p:ph type="title"/>
          </p:nvPr>
        </p:nvSpPr>
        <p:spPr>
          <a:xfrm>
            <a:off x="457200" y="228600"/>
            <a:ext cx="8229600" cy="914400"/>
          </a:xfrm>
        </p:spPr>
        <p:txBody>
          <a:bodyPr/>
          <a:lstStyle/>
          <a:p>
            <a:r>
              <a:rPr lang="en-US" smtClean="0"/>
              <a:t>Observation</a:t>
            </a:r>
          </a:p>
        </p:txBody>
      </p:sp>
      <p:sp>
        <p:nvSpPr>
          <p:cNvPr id="13316" name="Content Placeholder 2"/>
          <p:cNvSpPr>
            <a:spLocks noGrp="1"/>
          </p:cNvSpPr>
          <p:nvPr>
            <p:ph sz="quarter" idx="1"/>
          </p:nvPr>
        </p:nvSpPr>
        <p:spPr>
          <a:xfrm>
            <a:off x="457200" y="1219200"/>
            <a:ext cx="8229600" cy="457200"/>
          </a:xfrm>
        </p:spPr>
        <p:txBody>
          <a:bodyPr/>
          <a:lstStyle/>
          <a:p>
            <a:r>
              <a:rPr lang="en-US" smtClean="0"/>
              <a:t>You look at each tank, and this is what you see.</a:t>
            </a:r>
          </a:p>
        </p:txBody>
      </p:sp>
      <p:sp>
        <p:nvSpPr>
          <p:cNvPr id="13317" name="TextBox 5"/>
          <p:cNvSpPr txBox="1">
            <a:spLocks noChangeArrowheads="1"/>
          </p:cNvSpPr>
          <p:nvPr/>
        </p:nvSpPr>
        <p:spPr bwMode="auto">
          <a:xfrm>
            <a:off x="0" y="1676400"/>
            <a:ext cx="1676400" cy="369888"/>
          </a:xfrm>
          <a:prstGeom prst="rect">
            <a:avLst/>
          </a:prstGeom>
          <a:noFill/>
          <a:ln w="9525">
            <a:noFill/>
            <a:miter lim="800000"/>
            <a:headEnd/>
            <a:tailEnd/>
          </a:ln>
        </p:spPr>
        <p:txBody>
          <a:bodyPr>
            <a:spAutoFit/>
          </a:bodyPr>
          <a:lstStyle/>
          <a:p>
            <a:r>
              <a:rPr lang="en-US"/>
              <a:t>pH 7.0 Tank</a:t>
            </a:r>
          </a:p>
        </p:txBody>
      </p:sp>
      <p:sp>
        <p:nvSpPr>
          <p:cNvPr id="13318" name="TextBox 6"/>
          <p:cNvSpPr txBox="1">
            <a:spLocks noChangeArrowheads="1"/>
          </p:cNvSpPr>
          <p:nvPr/>
        </p:nvSpPr>
        <p:spPr bwMode="auto">
          <a:xfrm>
            <a:off x="0" y="4038600"/>
            <a:ext cx="1676400" cy="369888"/>
          </a:xfrm>
          <a:prstGeom prst="rect">
            <a:avLst/>
          </a:prstGeom>
          <a:noFill/>
          <a:ln w="9525">
            <a:noFill/>
            <a:miter lim="800000"/>
            <a:headEnd/>
            <a:tailEnd/>
          </a:ln>
        </p:spPr>
        <p:txBody>
          <a:bodyPr>
            <a:spAutoFit/>
          </a:bodyPr>
          <a:lstStyle/>
          <a:p>
            <a:r>
              <a:rPr lang="en-US"/>
              <a:t>pH 4.0 Tank</a:t>
            </a:r>
          </a:p>
        </p:txBody>
      </p:sp>
      <p:sp>
        <p:nvSpPr>
          <p:cNvPr id="13319" name="TextBox 7"/>
          <p:cNvSpPr txBox="1">
            <a:spLocks noChangeArrowheads="1"/>
          </p:cNvSpPr>
          <p:nvPr/>
        </p:nvSpPr>
        <p:spPr bwMode="auto">
          <a:xfrm>
            <a:off x="990600" y="1981200"/>
            <a:ext cx="838200" cy="369888"/>
          </a:xfrm>
          <a:prstGeom prst="rect">
            <a:avLst/>
          </a:prstGeom>
          <a:noFill/>
          <a:ln w="9525">
            <a:noFill/>
            <a:miter lim="800000"/>
            <a:headEnd/>
            <a:tailEnd/>
          </a:ln>
        </p:spPr>
        <p:txBody>
          <a:bodyPr>
            <a:spAutoFit/>
          </a:bodyPr>
          <a:lstStyle/>
          <a:p>
            <a:r>
              <a:rPr lang="en-US"/>
              <a:t>Day 1</a:t>
            </a:r>
          </a:p>
        </p:txBody>
      </p:sp>
      <p:sp>
        <p:nvSpPr>
          <p:cNvPr id="13320" name="TextBox 8"/>
          <p:cNvSpPr txBox="1">
            <a:spLocks noChangeArrowheads="1"/>
          </p:cNvSpPr>
          <p:nvPr/>
        </p:nvSpPr>
        <p:spPr bwMode="auto">
          <a:xfrm>
            <a:off x="990600" y="4343400"/>
            <a:ext cx="838200" cy="369888"/>
          </a:xfrm>
          <a:prstGeom prst="rect">
            <a:avLst/>
          </a:prstGeom>
          <a:noFill/>
          <a:ln w="9525">
            <a:noFill/>
            <a:miter lim="800000"/>
            <a:headEnd/>
            <a:tailEnd/>
          </a:ln>
        </p:spPr>
        <p:txBody>
          <a:bodyPr>
            <a:spAutoFit/>
          </a:bodyPr>
          <a:lstStyle/>
          <a:p>
            <a:r>
              <a:rPr lang="en-US"/>
              <a:t>Day 1</a:t>
            </a:r>
          </a:p>
        </p:txBody>
      </p:sp>
      <p:sp>
        <p:nvSpPr>
          <p:cNvPr id="13321" name="TextBox 9"/>
          <p:cNvSpPr txBox="1">
            <a:spLocks noChangeArrowheads="1"/>
          </p:cNvSpPr>
          <p:nvPr/>
        </p:nvSpPr>
        <p:spPr bwMode="auto">
          <a:xfrm>
            <a:off x="3886200" y="1905000"/>
            <a:ext cx="838200" cy="369888"/>
          </a:xfrm>
          <a:prstGeom prst="rect">
            <a:avLst/>
          </a:prstGeom>
          <a:noFill/>
          <a:ln w="9525">
            <a:noFill/>
            <a:miter lim="800000"/>
            <a:headEnd/>
            <a:tailEnd/>
          </a:ln>
        </p:spPr>
        <p:txBody>
          <a:bodyPr>
            <a:spAutoFit/>
          </a:bodyPr>
          <a:lstStyle/>
          <a:p>
            <a:r>
              <a:rPr lang="en-US"/>
              <a:t>Day 2</a:t>
            </a:r>
          </a:p>
        </p:txBody>
      </p:sp>
      <p:sp>
        <p:nvSpPr>
          <p:cNvPr id="13322" name="TextBox 10"/>
          <p:cNvSpPr txBox="1">
            <a:spLocks noChangeArrowheads="1"/>
          </p:cNvSpPr>
          <p:nvPr/>
        </p:nvSpPr>
        <p:spPr bwMode="auto">
          <a:xfrm>
            <a:off x="6858000" y="1981200"/>
            <a:ext cx="914400" cy="369888"/>
          </a:xfrm>
          <a:prstGeom prst="rect">
            <a:avLst/>
          </a:prstGeom>
          <a:noFill/>
          <a:ln w="9525">
            <a:noFill/>
            <a:miter lim="800000"/>
            <a:headEnd/>
            <a:tailEnd/>
          </a:ln>
        </p:spPr>
        <p:txBody>
          <a:bodyPr>
            <a:spAutoFit/>
          </a:bodyPr>
          <a:lstStyle/>
          <a:p>
            <a:r>
              <a:rPr lang="en-US"/>
              <a:t>Day 3</a:t>
            </a:r>
          </a:p>
        </p:txBody>
      </p:sp>
      <p:sp>
        <p:nvSpPr>
          <p:cNvPr id="13323" name="TextBox 11"/>
          <p:cNvSpPr txBox="1">
            <a:spLocks noChangeArrowheads="1"/>
          </p:cNvSpPr>
          <p:nvPr/>
        </p:nvSpPr>
        <p:spPr bwMode="auto">
          <a:xfrm>
            <a:off x="3886200" y="4343400"/>
            <a:ext cx="838200" cy="369888"/>
          </a:xfrm>
          <a:prstGeom prst="rect">
            <a:avLst/>
          </a:prstGeom>
          <a:noFill/>
          <a:ln w="9525">
            <a:noFill/>
            <a:miter lim="800000"/>
            <a:headEnd/>
            <a:tailEnd/>
          </a:ln>
        </p:spPr>
        <p:txBody>
          <a:bodyPr>
            <a:spAutoFit/>
          </a:bodyPr>
          <a:lstStyle/>
          <a:p>
            <a:r>
              <a:rPr lang="en-US"/>
              <a:t>Day 2</a:t>
            </a:r>
          </a:p>
        </p:txBody>
      </p:sp>
      <p:sp>
        <p:nvSpPr>
          <p:cNvPr id="13324" name="TextBox 12"/>
          <p:cNvSpPr txBox="1">
            <a:spLocks noChangeArrowheads="1"/>
          </p:cNvSpPr>
          <p:nvPr/>
        </p:nvSpPr>
        <p:spPr bwMode="auto">
          <a:xfrm>
            <a:off x="6934200" y="4343400"/>
            <a:ext cx="838200" cy="369888"/>
          </a:xfrm>
          <a:prstGeom prst="rect">
            <a:avLst/>
          </a:prstGeom>
          <a:noFill/>
          <a:ln w="9525">
            <a:noFill/>
            <a:miter lim="800000"/>
            <a:headEnd/>
            <a:tailEnd/>
          </a:ln>
        </p:spPr>
        <p:txBody>
          <a:bodyPr>
            <a:spAutoFit/>
          </a:bodyPr>
          <a:lstStyle/>
          <a:p>
            <a:r>
              <a:rPr lang="en-US"/>
              <a:t>Day 3</a:t>
            </a:r>
          </a:p>
        </p:txBody>
      </p:sp>
      <p:pic>
        <p:nvPicPr>
          <p:cNvPr id="13325" name="Picture 4"/>
          <p:cNvPicPr>
            <a:picLocks noChangeAspect="1" noChangeArrowheads="1"/>
          </p:cNvPicPr>
          <p:nvPr/>
        </p:nvPicPr>
        <p:blipFill>
          <a:blip r:embed="rId3" cstate="print"/>
          <a:srcRect/>
          <a:stretch>
            <a:fillRect/>
          </a:stretch>
        </p:blipFill>
        <p:spPr bwMode="auto">
          <a:xfrm>
            <a:off x="381000" y="2286000"/>
            <a:ext cx="2209800" cy="1851025"/>
          </a:xfrm>
          <a:prstGeom prst="rect">
            <a:avLst/>
          </a:prstGeom>
          <a:noFill/>
          <a:ln w="9525">
            <a:noFill/>
            <a:miter lim="800000"/>
            <a:headEnd/>
            <a:tailEnd/>
          </a:ln>
        </p:spPr>
      </p:pic>
      <p:pic>
        <p:nvPicPr>
          <p:cNvPr id="13326" name="Picture 4"/>
          <p:cNvPicPr>
            <a:picLocks noChangeAspect="1" noChangeArrowheads="1"/>
          </p:cNvPicPr>
          <p:nvPr/>
        </p:nvPicPr>
        <p:blipFill>
          <a:blip r:embed="rId3" cstate="print"/>
          <a:srcRect/>
          <a:stretch>
            <a:fillRect/>
          </a:stretch>
        </p:blipFill>
        <p:spPr bwMode="auto">
          <a:xfrm>
            <a:off x="3276600" y="2286000"/>
            <a:ext cx="2209800" cy="1849438"/>
          </a:xfrm>
          <a:prstGeom prst="rect">
            <a:avLst/>
          </a:prstGeom>
          <a:noFill/>
          <a:ln w="9525">
            <a:noFill/>
            <a:miter lim="800000"/>
            <a:headEnd/>
            <a:tailEnd/>
          </a:ln>
        </p:spPr>
      </p:pic>
      <p:pic>
        <p:nvPicPr>
          <p:cNvPr id="13327" name="Picture 4"/>
          <p:cNvPicPr>
            <a:picLocks noChangeAspect="1" noChangeArrowheads="1"/>
          </p:cNvPicPr>
          <p:nvPr/>
        </p:nvPicPr>
        <p:blipFill>
          <a:blip r:embed="rId3" cstate="print"/>
          <a:srcRect/>
          <a:stretch>
            <a:fillRect/>
          </a:stretch>
        </p:blipFill>
        <p:spPr bwMode="auto">
          <a:xfrm>
            <a:off x="6172200" y="2286000"/>
            <a:ext cx="2209800" cy="1851025"/>
          </a:xfrm>
          <a:prstGeom prst="rect">
            <a:avLst/>
          </a:prstGeom>
          <a:noFill/>
          <a:ln w="9525">
            <a:noFill/>
            <a:miter lim="800000"/>
            <a:headEnd/>
            <a:tailEnd/>
          </a:ln>
        </p:spPr>
      </p:pic>
      <p:pic>
        <p:nvPicPr>
          <p:cNvPr id="13328" name="Picture 7"/>
          <p:cNvPicPr>
            <a:picLocks noChangeAspect="1" noChangeArrowheads="1"/>
          </p:cNvPicPr>
          <p:nvPr/>
        </p:nvPicPr>
        <p:blipFill>
          <a:blip r:embed="rId4" cstate="print"/>
          <a:srcRect/>
          <a:stretch>
            <a:fillRect/>
          </a:stretch>
        </p:blipFill>
        <p:spPr bwMode="auto">
          <a:xfrm>
            <a:off x="6324600" y="4724400"/>
            <a:ext cx="2133600" cy="1778000"/>
          </a:xfrm>
          <a:prstGeom prst="rect">
            <a:avLst/>
          </a:prstGeom>
          <a:noFill/>
          <a:ln w="9525">
            <a:noFill/>
            <a:miter lim="800000"/>
            <a:headEnd/>
            <a:tailEnd/>
          </a:ln>
        </p:spPr>
      </p:pic>
      <p:pic>
        <p:nvPicPr>
          <p:cNvPr id="13329" name="Picture 8"/>
          <p:cNvPicPr>
            <a:picLocks noChangeAspect="1" noChangeArrowheads="1"/>
          </p:cNvPicPr>
          <p:nvPr/>
        </p:nvPicPr>
        <p:blipFill>
          <a:blip r:embed="rId5" cstate="print"/>
          <a:srcRect/>
          <a:stretch>
            <a:fillRect/>
          </a:stretch>
        </p:blipFill>
        <p:spPr bwMode="auto">
          <a:xfrm>
            <a:off x="457200" y="4648200"/>
            <a:ext cx="2286000"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8229600" cy="990600"/>
          </a:xfrm>
        </p:spPr>
        <p:txBody>
          <a:bodyPr/>
          <a:lstStyle/>
          <a:p>
            <a:r>
              <a:rPr lang="en-US" smtClean="0"/>
              <a:t>How does the environment influence allele frequency? </a:t>
            </a:r>
          </a:p>
        </p:txBody>
      </p:sp>
      <p:sp>
        <p:nvSpPr>
          <p:cNvPr id="49155" name="Content Placeholder 2"/>
          <p:cNvSpPr>
            <a:spLocks noGrp="1"/>
          </p:cNvSpPr>
          <p:nvPr>
            <p:ph sz="quarter" idx="1"/>
          </p:nvPr>
        </p:nvSpPr>
        <p:spPr>
          <a:xfrm>
            <a:off x="457200" y="1219200"/>
            <a:ext cx="8153400" cy="3200400"/>
          </a:xfrm>
        </p:spPr>
        <p:txBody>
          <a:bodyPr/>
          <a:lstStyle/>
          <a:p>
            <a:r>
              <a:rPr lang="en-US" sz="2000" smtClean="0"/>
              <a:t>Industrial Melanism</a:t>
            </a:r>
          </a:p>
          <a:p>
            <a:pPr lvl="1"/>
            <a:r>
              <a:rPr lang="en-US" sz="1800" smtClean="0"/>
              <a:t>Refers to the genetic darkening of species in response to pollutants.</a:t>
            </a:r>
          </a:p>
          <a:p>
            <a:pPr lvl="2"/>
            <a:r>
              <a:rPr lang="en-US" sz="1600" smtClean="0"/>
              <a:t>Originally, the vast majority of peppered moths had light coloration, which effectively camouflaged them against the light-colored trees and lichens upon which they rested. </a:t>
            </a:r>
          </a:p>
          <a:p>
            <a:pPr lvl="2"/>
            <a:r>
              <a:rPr lang="en-US" sz="1600" smtClean="0"/>
              <a:t>Widespread pollution during the Industrial Revolution in England, many of the lichens died out, and the trees which peppered moths rested on became blackened by soot, causing most of the light-colored moths to die off due to predation.  </a:t>
            </a:r>
          </a:p>
          <a:p>
            <a:pPr lvl="3"/>
            <a:r>
              <a:rPr lang="en-US" sz="1600" smtClean="0"/>
              <a:t>At the same time, the dark-colored moths flourished because of their ability to hide on the darkened trees.</a:t>
            </a:r>
          </a:p>
          <a:p>
            <a:pPr lvl="2"/>
            <a:r>
              <a:rPr lang="en-US" sz="1600" smtClean="0"/>
              <a:t>Since then, with improved environmental standards, light-colored peppered moths have again become common.</a:t>
            </a:r>
          </a:p>
        </p:txBody>
      </p:sp>
      <p:pic>
        <p:nvPicPr>
          <p:cNvPr id="49156" name="Picture 2" descr="http://biology.fullerton.edu/life/im/kettlewell.jpg"/>
          <p:cNvPicPr>
            <a:picLocks noChangeAspect="1" noChangeArrowheads="1"/>
          </p:cNvPicPr>
          <p:nvPr/>
        </p:nvPicPr>
        <p:blipFill>
          <a:blip r:embed="rId2" cstate="print"/>
          <a:srcRect/>
          <a:stretch>
            <a:fillRect/>
          </a:stretch>
        </p:blipFill>
        <p:spPr bwMode="auto">
          <a:xfrm>
            <a:off x="2819400" y="4464050"/>
            <a:ext cx="381000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How does the environment influence allele frequency? </a:t>
            </a:r>
          </a:p>
        </p:txBody>
      </p:sp>
      <p:sp>
        <p:nvSpPr>
          <p:cNvPr id="50179" name="Content Placeholder 2"/>
          <p:cNvSpPr>
            <a:spLocks noGrp="1"/>
          </p:cNvSpPr>
          <p:nvPr>
            <p:ph sz="quarter" idx="1"/>
          </p:nvPr>
        </p:nvSpPr>
        <p:spPr>
          <a:xfrm>
            <a:off x="457200" y="1219200"/>
            <a:ext cx="4572000" cy="5257800"/>
          </a:xfrm>
        </p:spPr>
        <p:txBody>
          <a:bodyPr/>
          <a:lstStyle/>
          <a:p>
            <a:r>
              <a:rPr lang="en-US" sz="2400" smtClean="0"/>
              <a:t>Peppered coloration (PP and Pp) is dominant to black coloration (pp) in moths.  </a:t>
            </a:r>
          </a:p>
          <a:p>
            <a:pPr lvl="1"/>
            <a:r>
              <a:rPr lang="en-US" sz="1800" smtClean="0"/>
              <a:t>Which moth phenotype would have an increased fitness after the industrial revolution?</a:t>
            </a:r>
          </a:p>
          <a:p>
            <a:pPr lvl="2"/>
            <a:r>
              <a:rPr lang="en-US" sz="1800" smtClean="0"/>
              <a:t>Soot blackening the trees caused most of the light-colored moths to die off due to predation.  </a:t>
            </a:r>
          </a:p>
          <a:p>
            <a:pPr lvl="3"/>
            <a:r>
              <a:rPr lang="en-US" smtClean="0"/>
              <a:t>At the same time, the dark-colored moths flourished because of their ability to hide on the darkened trees.</a:t>
            </a:r>
          </a:p>
          <a:p>
            <a:pPr lvl="4"/>
            <a:r>
              <a:rPr lang="en-US" sz="1800" smtClean="0"/>
              <a:t>Fitness is the ability to outbreed your competitors!</a:t>
            </a:r>
          </a:p>
          <a:p>
            <a:endParaRPr lang="en-US" sz="2800" smtClean="0"/>
          </a:p>
          <a:p>
            <a:endParaRPr lang="en-US" sz="2800" smtClean="0"/>
          </a:p>
        </p:txBody>
      </p:sp>
      <p:pic>
        <p:nvPicPr>
          <p:cNvPr id="50180" name="Picture 2" descr="http://biology.fullerton.edu/life/im/kettlewell.jpg"/>
          <p:cNvPicPr>
            <a:picLocks noChangeAspect="1" noChangeArrowheads="1"/>
          </p:cNvPicPr>
          <p:nvPr/>
        </p:nvPicPr>
        <p:blipFill>
          <a:blip r:embed="rId2" cstate="print"/>
          <a:srcRect/>
          <a:stretch>
            <a:fillRect/>
          </a:stretch>
        </p:blipFill>
        <p:spPr bwMode="auto">
          <a:xfrm>
            <a:off x="5105400" y="3048000"/>
            <a:ext cx="3810000" cy="2393950"/>
          </a:xfrm>
          <a:prstGeom prst="rect">
            <a:avLst/>
          </a:prstGeom>
          <a:noFill/>
          <a:ln w="9525">
            <a:noFill/>
            <a:miter lim="800000"/>
            <a:headEnd/>
            <a:tailEnd/>
          </a:ln>
        </p:spPr>
      </p:pic>
      <p:graphicFrame>
        <p:nvGraphicFramePr>
          <p:cNvPr id="6" name="Table 5"/>
          <p:cNvGraphicFramePr>
            <a:graphicFrameLocks noGrp="1"/>
          </p:cNvGraphicFramePr>
          <p:nvPr/>
        </p:nvGraphicFramePr>
        <p:xfrm>
          <a:off x="5562600" y="1219200"/>
          <a:ext cx="3048000" cy="1188720"/>
        </p:xfrm>
        <a:graphic>
          <a:graphicData uri="http://schemas.openxmlformats.org/drawingml/2006/table">
            <a:tbl>
              <a:tblPr firstRow="1" bandRow="1">
                <a:tableStyleId>{5C22544A-7EE6-4342-B048-85BDC9FD1C3A}</a:tableStyleId>
              </a:tblPr>
              <a:tblGrid>
                <a:gridCol w="1016000"/>
                <a:gridCol w="1016000"/>
                <a:gridCol w="1016000"/>
              </a:tblGrid>
              <a:tr h="396240">
                <a:tc>
                  <a:txBody>
                    <a:bodyPr/>
                    <a:lstStyle/>
                    <a:p>
                      <a:endParaRPr lang="en-US"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r>
              <a:tr h="396240">
                <a:tc>
                  <a:txBody>
                    <a:bodyPr/>
                    <a:lstStyle/>
                    <a:p>
                      <a:r>
                        <a:rPr lang="en-US" dirty="0" smtClean="0"/>
                        <a:t>P</a:t>
                      </a:r>
                      <a:endParaRPr lang="en-US" dirty="0"/>
                    </a:p>
                  </a:txBody>
                  <a:tcPr/>
                </a:tc>
                <a:tc>
                  <a:txBody>
                    <a:bodyPr/>
                    <a:lstStyle/>
                    <a:p>
                      <a:r>
                        <a:rPr lang="en-US" dirty="0" smtClean="0"/>
                        <a:t>PP</a:t>
                      </a:r>
                      <a:endParaRPr lang="en-US" dirty="0"/>
                    </a:p>
                  </a:txBody>
                  <a:tcPr/>
                </a:tc>
                <a:tc>
                  <a:txBody>
                    <a:bodyPr/>
                    <a:lstStyle/>
                    <a:p>
                      <a:r>
                        <a:rPr lang="en-US" dirty="0" smtClean="0"/>
                        <a:t>Pp</a:t>
                      </a:r>
                      <a:endParaRPr lang="en-US" dirty="0"/>
                    </a:p>
                  </a:txBody>
                  <a:tcPr/>
                </a:tc>
              </a:tr>
              <a:tr h="396240">
                <a:tc>
                  <a:txBody>
                    <a:bodyPr/>
                    <a:lstStyle/>
                    <a:p>
                      <a:r>
                        <a:rPr lang="en-US" dirty="0" smtClean="0"/>
                        <a:t>p</a:t>
                      </a:r>
                      <a:endParaRPr lang="en-US" dirty="0"/>
                    </a:p>
                  </a:txBody>
                  <a:tcPr/>
                </a:tc>
                <a:tc>
                  <a:txBody>
                    <a:bodyPr/>
                    <a:lstStyle/>
                    <a:p>
                      <a:r>
                        <a:rPr lang="en-US" dirty="0" smtClean="0"/>
                        <a:t>Pp</a:t>
                      </a:r>
                      <a:endParaRPr lang="en-US" dirty="0"/>
                    </a:p>
                  </a:txBody>
                  <a:tcPr/>
                </a:tc>
                <a:tc>
                  <a:txBody>
                    <a:bodyPr/>
                    <a:lstStyle/>
                    <a:p>
                      <a:r>
                        <a:rPr lang="en-US" dirty="0" smtClean="0"/>
                        <a:t>pp</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How does immigration affect allele frequency?</a:t>
            </a:r>
            <a:endParaRPr lang="en-US" dirty="0"/>
          </a:p>
        </p:txBody>
      </p:sp>
      <p:sp>
        <p:nvSpPr>
          <p:cNvPr id="51203" name="Content Placeholder 2"/>
          <p:cNvSpPr>
            <a:spLocks noGrp="1"/>
          </p:cNvSpPr>
          <p:nvPr>
            <p:ph sz="quarter" idx="1"/>
          </p:nvPr>
        </p:nvSpPr>
        <p:spPr>
          <a:xfrm>
            <a:off x="304800" y="1219200"/>
            <a:ext cx="5029200" cy="4937125"/>
          </a:xfrm>
        </p:spPr>
        <p:txBody>
          <a:bodyPr/>
          <a:lstStyle/>
          <a:p>
            <a:pPr eaLnBrk="1" hangingPunct="1"/>
            <a:r>
              <a:rPr lang="en-US" smtClean="0"/>
              <a:t>Gene Flow</a:t>
            </a:r>
          </a:p>
          <a:p>
            <a:pPr lvl="1" eaLnBrk="1" hangingPunct="1"/>
            <a:r>
              <a:rPr lang="en-US" sz="2000" smtClean="0">
                <a:solidFill>
                  <a:schemeClr val="tx1"/>
                </a:solidFill>
              </a:rPr>
              <a:t>The movement of alleles from one population to another is called gene flow.</a:t>
            </a:r>
          </a:p>
          <a:p>
            <a:pPr lvl="1" eaLnBrk="1" hangingPunct="1"/>
            <a:r>
              <a:rPr lang="en-US" sz="2000" smtClean="0">
                <a:solidFill>
                  <a:schemeClr val="tx1"/>
                </a:solidFill>
              </a:rPr>
              <a:t>For many animals, gene flow occurs when individuals move between populations.</a:t>
            </a:r>
          </a:p>
          <a:p>
            <a:pPr lvl="2" eaLnBrk="1" hangingPunct="1"/>
            <a:r>
              <a:rPr lang="en-US" smtClean="0"/>
              <a:t>For example: Certain birds leave their nesting areas once they are able to fly.</a:t>
            </a:r>
          </a:p>
          <a:p>
            <a:pPr lvl="3" eaLnBrk="1" hangingPunct="1"/>
            <a:r>
              <a:rPr lang="en-US" smtClean="0"/>
              <a:t>These birds most likely join new populations.</a:t>
            </a:r>
          </a:p>
          <a:p>
            <a:pPr lvl="3" eaLnBrk="1" hangingPunct="1"/>
            <a:r>
              <a:rPr lang="en-US" smtClean="0"/>
              <a:t>The alleles that these birds have then become a part of another population’s gene pool.</a:t>
            </a:r>
          </a:p>
          <a:p>
            <a:pPr lvl="4" eaLnBrk="1" hangingPunct="1"/>
            <a:r>
              <a:rPr lang="en-US" sz="1800" smtClean="0"/>
              <a:t>Gene flow increases the genetic variation of the receiving population.</a:t>
            </a:r>
          </a:p>
          <a:p>
            <a:pPr lvl="2" eaLnBrk="1" hangingPunct="1"/>
            <a:endParaRPr lang="en-US" sz="1700" smtClean="0"/>
          </a:p>
        </p:txBody>
      </p:sp>
      <p:pic>
        <p:nvPicPr>
          <p:cNvPr id="51204" name="Picture 7" descr="http://www.1atexasgoosehunting.com/canada-geese-flying.jpg"/>
          <p:cNvPicPr>
            <a:picLocks noChangeAspect="1" noChangeArrowheads="1"/>
          </p:cNvPicPr>
          <p:nvPr/>
        </p:nvPicPr>
        <p:blipFill>
          <a:blip r:embed="rId2" cstate="print"/>
          <a:srcRect/>
          <a:stretch>
            <a:fillRect/>
          </a:stretch>
        </p:blipFill>
        <p:spPr bwMode="auto">
          <a:xfrm>
            <a:off x="5486400" y="1219200"/>
            <a:ext cx="3517900" cy="2700338"/>
          </a:xfrm>
          <a:prstGeom prst="rect">
            <a:avLst/>
          </a:prstGeom>
          <a:noFill/>
          <a:ln w="9525">
            <a:noFill/>
            <a:miter lim="800000"/>
            <a:headEnd/>
            <a:tailEnd/>
          </a:ln>
        </p:spPr>
      </p:pic>
      <p:pic>
        <p:nvPicPr>
          <p:cNvPr id="51205" name="Picture 9" descr="http://www.canada-photos.com/data/media/7/canada-geese-goslings_5989.jpg"/>
          <p:cNvPicPr>
            <a:picLocks noChangeAspect="1" noChangeArrowheads="1"/>
          </p:cNvPicPr>
          <p:nvPr/>
        </p:nvPicPr>
        <p:blipFill>
          <a:blip r:embed="rId3" cstate="print"/>
          <a:srcRect/>
          <a:stretch>
            <a:fillRect/>
          </a:stretch>
        </p:blipFill>
        <p:spPr bwMode="auto">
          <a:xfrm>
            <a:off x="5638800" y="4038600"/>
            <a:ext cx="33147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Who is Charles Darwin?</a:t>
            </a:r>
          </a:p>
        </p:txBody>
      </p:sp>
      <p:sp>
        <p:nvSpPr>
          <p:cNvPr id="52227" name="Content Placeholder 2"/>
          <p:cNvSpPr>
            <a:spLocks noGrp="1"/>
          </p:cNvSpPr>
          <p:nvPr>
            <p:ph sz="quarter" idx="1"/>
          </p:nvPr>
        </p:nvSpPr>
        <p:spPr>
          <a:xfrm>
            <a:off x="457200" y="1219200"/>
            <a:ext cx="5334000" cy="4937125"/>
          </a:xfrm>
        </p:spPr>
        <p:txBody>
          <a:bodyPr/>
          <a:lstStyle/>
          <a:p>
            <a:r>
              <a:rPr lang="en-US" sz="2400" smtClean="0"/>
              <a:t>Darwin is a naturalist who studied variations in organisms, geology and fossils. </a:t>
            </a:r>
          </a:p>
          <a:p>
            <a:pPr lvl="1"/>
            <a:r>
              <a:rPr lang="en-US" sz="2000" smtClean="0"/>
              <a:t>He wrote a book called </a:t>
            </a:r>
            <a:r>
              <a:rPr lang="en-US" sz="2000" u="sng" smtClean="0"/>
              <a:t>On the Origin of Species </a:t>
            </a:r>
            <a:r>
              <a:rPr lang="en-US" sz="2000" smtClean="0"/>
              <a:t>that explained how </a:t>
            </a:r>
            <a:r>
              <a:rPr lang="en-US" sz="2000" b="1" smtClean="0"/>
              <a:t>natural selection </a:t>
            </a:r>
            <a:r>
              <a:rPr lang="en-US" sz="2000" smtClean="0"/>
              <a:t>occurs. </a:t>
            </a:r>
          </a:p>
          <a:p>
            <a:pPr lvl="1"/>
            <a:r>
              <a:rPr lang="en-US" sz="2000" smtClean="0"/>
              <a:t>He thought that traits were blended and was unaware of Mendel’s studies on how heritable characteristics are inherited distinctly from each parent which led to </a:t>
            </a:r>
            <a:r>
              <a:rPr lang="en-US" sz="2000" b="1" smtClean="0"/>
              <a:t>variation</a:t>
            </a:r>
            <a:r>
              <a:rPr lang="en-US" sz="2000" smtClean="0"/>
              <a:t> in offspring.</a:t>
            </a:r>
          </a:p>
          <a:p>
            <a:pPr lvl="1"/>
            <a:r>
              <a:rPr lang="en-US" sz="2000" smtClean="0"/>
              <a:t>Darwin’s idea of natural selection helped to explain that traits will be passed to </a:t>
            </a:r>
            <a:r>
              <a:rPr lang="en-US" sz="2000" b="1" smtClean="0"/>
              <a:t>future generations </a:t>
            </a:r>
            <a:r>
              <a:rPr lang="en-US" sz="2000" smtClean="0"/>
              <a:t>and increase variation in members of a </a:t>
            </a:r>
            <a:r>
              <a:rPr lang="en-US" smtClean="0"/>
              <a:t>population. </a:t>
            </a:r>
          </a:p>
        </p:txBody>
      </p:sp>
      <p:pic>
        <p:nvPicPr>
          <p:cNvPr id="52228" name="Picture 2" descr="http://people.phillipmartin.info/britain_charles_darwin.gif"/>
          <p:cNvPicPr>
            <a:picLocks noChangeAspect="1" noChangeArrowheads="1"/>
          </p:cNvPicPr>
          <p:nvPr/>
        </p:nvPicPr>
        <p:blipFill>
          <a:blip r:embed="rId2" cstate="print"/>
          <a:srcRect/>
          <a:stretch>
            <a:fillRect/>
          </a:stretch>
        </p:blipFill>
        <p:spPr bwMode="auto">
          <a:xfrm>
            <a:off x="5248275" y="1219200"/>
            <a:ext cx="3743325"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What is the difference between biotic and </a:t>
            </a:r>
            <a:r>
              <a:rPr lang="en-US" dirty="0" err="1" smtClean="0"/>
              <a:t>abiotic</a:t>
            </a:r>
            <a:r>
              <a:rPr lang="en-US" dirty="0" smtClean="0"/>
              <a:t> factors?</a:t>
            </a:r>
            <a:endParaRPr lang="en-US" dirty="0"/>
          </a:p>
        </p:txBody>
      </p:sp>
      <p:sp>
        <p:nvSpPr>
          <p:cNvPr id="53251" name="Content Placeholder 2"/>
          <p:cNvSpPr>
            <a:spLocks noGrp="1"/>
          </p:cNvSpPr>
          <p:nvPr>
            <p:ph sz="quarter" idx="1"/>
          </p:nvPr>
        </p:nvSpPr>
        <p:spPr>
          <a:xfrm>
            <a:off x="457200" y="1219200"/>
            <a:ext cx="4038600" cy="4937125"/>
          </a:xfrm>
        </p:spPr>
        <p:txBody>
          <a:bodyPr/>
          <a:lstStyle/>
          <a:p>
            <a:pPr eaLnBrk="1" hangingPunct="1"/>
            <a:r>
              <a:rPr lang="en-US" smtClean="0"/>
              <a:t>Biotic</a:t>
            </a:r>
          </a:p>
          <a:p>
            <a:pPr lvl="1" eaLnBrk="1" hangingPunct="1"/>
            <a:r>
              <a:rPr lang="en-US" smtClean="0">
                <a:solidFill>
                  <a:schemeClr val="tx1"/>
                </a:solidFill>
              </a:rPr>
              <a:t>Factors that are living things, such as plants, animals, fungi, and bacteria.</a:t>
            </a:r>
          </a:p>
          <a:p>
            <a:pPr eaLnBrk="1" hangingPunct="1"/>
            <a:r>
              <a:rPr lang="en-US" smtClean="0"/>
              <a:t>Abiotic</a:t>
            </a:r>
          </a:p>
          <a:p>
            <a:pPr lvl="1" eaLnBrk="1" hangingPunct="1"/>
            <a:r>
              <a:rPr lang="en-US" smtClean="0">
                <a:solidFill>
                  <a:schemeClr val="tx1"/>
                </a:solidFill>
              </a:rPr>
              <a:t>Factors that are non-living things such as moisture, temperature, wind, sunlight, and soil. The balance of these factors determines which living things can survive in a particular environment.</a:t>
            </a:r>
          </a:p>
          <a:p>
            <a:pPr eaLnBrk="1" hangingPunct="1"/>
            <a:endParaRPr lang="en-US" smtClean="0"/>
          </a:p>
        </p:txBody>
      </p:sp>
      <p:pic>
        <p:nvPicPr>
          <p:cNvPr id="53252" name="Picture 7" descr="http://samuelatgilgal.files.wordpress.com/2009/01/waterfall-digital-photography-1.jpg"/>
          <p:cNvPicPr>
            <a:picLocks noChangeAspect="1" noChangeArrowheads="1"/>
          </p:cNvPicPr>
          <p:nvPr/>
        </p:nvPicPr>
        <p:blipFill>
          <a:blip r:embed="rId2" cstate="print"/>
          <a:srcRect/>
          <a:stretch>
            <a:fillRect/>
          </a:stretch>
        </p:blipFill>
        <p:spPr bwMode="auto">
          <a:xfrm>
            <a:off x="5105400" y="3886200"/>
            <a:ext cx="3810000" cy="2867025"/>
          </a:xfrm>
          <a:prstGeom prst="rect">
            <a:avLst/>
          </a:prstGeom>
          <a:noFill/>
          <a:ln w="9525">
            <a:noFill/>
            <a:miter lim="800000"/>
            <a:headEnd/>
            <a:tailEnd/>
          </a:ln>
        </p:spPr>
      </p:pic>
      <p:pic>
        <p:nvPicPr>
          <p:cNvPr id="53253" name="Picture 5" descr="http://mail.colonial.net/~hkaiter/animalimages/tarsier_2.jpg"/>
          <p:cNvPicPr>
            <a:picLocks noChangeAspect="1" noChangeArrowheads="1"/>
          </p:cNvPicPr>
          <p:nvPr/>
        </p:nvPicPr>
        <p:blipFill>
          <a:blip r:embed="rId3" cstate="print"/>
          <a:srcRect/>
          <a:stretch>
            <a:fillRect/>
          </a:stretch>
        </p:blipFill>
        <p:spPr bwMode="auto">
          <a:xfrm>
            <a:off x="4724400" y="1143000"/>
            <a:ext cx="2430463"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What influences do biotic and </a:t>
            </a:r>
            <a:r>
              <a:rPr lang="en-US" dirty="0" err="1" smtClean="0"/>
              <a:t>abiotic</a:t>
            </a:r>
            <a:r>
              <a:rPr lang="en-US" dirty="0" smtClean="0"/>
              <a:t> factors have on populations?</a:t>
            </a:r>
            <a:endParaRPr lang="en-US" dirty="0"/>
          </a:p>
        </p:txBody>
      </p:sp>
      <p:sp>
        <p:nvSpPr>
          <p:cNvPr id="54275" name="Content Placeholder 2"/>
          <p:cNvSpPr>
            <a:spLocks noGrp="1"/>
          </p:cNvSpPr>
          <p:nvPr>
            <p:ph sz="quarter" idx="1"/>
          </p:nvPr>
        </p:nvSpPr>
        <p:spPr>
          <a:xfrm>
            <a:off x="457200" y="1219200"/>
            <a:ext cx="4648200" cy="4937125"/>
          </a:xfrm>
        </p:spPr>
        <p:txBody>
          <a:bodyPr/>
          <a:lstStyle/>
          <a:p>
            <a:pPr eaLnBrk="1" hangingPunct="1"/>
            <a:r>
              <a:rPr lang="en-US" sz="2200" smtClean="0"/>
              <a:t>Density-Dependent Limiting Factors</a:t>
            </a:r>
            <a:endParaRPr lang="en-US" sz="2200" smtClean="0">
              <a:solidFill>
                <a:srgbClr val="0070C0"/>
              </a:solidFill>
            </a:endParaRPr>
          </a:p>
          <a:p>
            <a:pPr lvl="1" eaLnBrk="1" hangingPunct="1">
              <a:lnSpc>
                <a:spcPct val="90000"/>
              </a:lnSpc>
            </a:pPr>
            <a:r>
              <a:rPr lang="en-US" sz="2000" smtClean="0">
                <a:solidFill>
                  <a:schemeClr val="tx1"/>
                </a:solidFill>
              </a:rPr>
              <a:t>A limiting factor that depends on population size.</a:t>
            </a:r>
          </a:p>
          <a:p>
            <a:pPr lvl="2" eaLnBrk="1" hangingPunct="1">
              <a:lnSpc>
                <a:spcPct val="90000"/>
              </a:lnSpc>
            </a:pPr>
            <a:r>
              <a:rPr lang="en-US" sz="1800" smtClean="0"/>
              <a:t>Usually includes biotic factors</a:t>
            </a:r>
          </a:p>
          <a:p>
            <a:pPr lvl="3" eaLnBrk="1" hangingPunct="1">
              <a:lnSpc>
                <a:spcPct val="90000"/>
              </a:lnSpc>
            </a:pPr>
            <a:r>
              <a:rPr lang="en-US" sz="1600" smtClean="0"/>
              <a:t>Competition</a:t>
            </a:r>
          </a:p>
          <a:p>
            <a:pPr lvl="3" eaLnBrk="1" hangingPunct="1">
              <a:lnSpc>
                <a:spcPct val="90000"/>
              </a:lnSpc>
            </a:pPr>
            <a:r>
              <a:rPr lang="en-US" sz="1600" smtClean="0"/>
              <a:t>Predation</a:t>
            </a:r>
          </a:p>
          <a:p>
            <a:pPr lvl="3" eaLnBrk="1" hangingPunct="1">
              <a:lnSpc>
                <a:spcPct val="90000"/>
              </a:lnSpc>
            </a:pPr>
            <a:r>
              <a:rPr lang="en-US" sz="1600" smtClean="0"/>
              <a:t>Parasitism</a:t>
            </a:r>
          </a:p>
          <a:p>
            <a:pPr lvl="3" eaLnBrk="1" hangingPunct="1">
              <a:lnSpc>
                <a:spcPct val="90000"/>
              </a:lnSpc>
            </a:pPr>
            <a:r>
              <a:rPr lang="en-US" sz="1600" smtClean="0"/>
              <a:t>Disease</a:t>
            </a:r>
          </a:p>
          <a:p>
            <a:pPr eaLnBrk="1" hangingPunct="1"/>
            <a:r>
              <a:rPr lang="en-US" sz="2200" smtClean="0"/>
              <a:t>Density-Independent Limiting Factors</a:t>
            </a:r>
          </a:p>
          <a:p>
            <a:pPr lvl="1" eaLnBrk="1" hangingPunct="1"/>
            <a:r>
              <a:rPr lang="en-US" sz="2000" smtClean="0">
                <a:solidFill>
                  <a:schemeClr val="tx1"/>
                </a:solidFill>
              </a:rPr>
              <a:t>Affect all populations in similar ways, regardless of the population size.</a:t>
            </a:r>
          </a:p>
          <a:p>
            <a:pPr lvl="2" eaLnBrk="1" hangingPunct="1"/>
            <a:r>
              <a:rPr lang="en-US" sz="1800" smtClean="0"/>
              <a:t>Usually includes abiotic factors</a:t>
            </a:r>
          </a:p>
          <a:p>
            <a:pPr lvl="3" eaLnBrk="1" hangingPunct="1"/>
            <a:r>
              <a:rPr lang="en-US" sz="1600" smtClean="0"/>
              <a:t>Fire</a:t>
            </a:r>
          </a:p>
          <a:p>
            <a:pPr lvl="3" eaLnBrk="1" hangingPunct="1"/>
            <a:r>
              <a:rPr lang="en-US" sz="1600" smtClean="0"/>
              <a:t>Drought</a:t>
            </a:r>
          </a:p>
        </p:txBody>
      </p:sp>
      <p:pic>
        <p:nvPicPr>
          <p:cNvPr id="54276" name="Picture 5" descr="20090210--100809-fire4"/>
          <p:cNvPicPr>
            <a:picLocks noChangeAspect="1" noChangeArrowheads="1"/>
          </p:cNvPicPr>
          <p:nvPr/>
        </p:nvPicPr>
        <p:blipFill>
          <a:blip r:embed="rId2" cstate="print"/>
          <a:srcRect/>
          <a:stretch>
            <a:fillRect/>
          </a:stretch>
        </p:blipFill>
        <p:spPr bwMode="auto">
          <a:xfrm>
            <a:off x="5029200" y="3733800"/>
            <a:ext cx="3962400" cy="2641600"/>
          </a:xfrm>
          <a:prstGeom prst="rect">
            <a:avLst/>
          </a:prstGeom>
          <a:noFill/>
          <a:ln w="9525">
            <a:noFill/>
            <a:miter lim="800000"/>
            <a:headEnd/>
            <a:tailEnd/>
          </a:ln>
        </p:spPr>
      </p:pic>
      <p:pic>
        <p:nvPicPr>
          <p:cNvPr id="54277" name="Picture 5" descr="parasitism"/>
          <p:cNvPicPr>
            <a:picLocks noChangeAspect="1" noChangeArrowheads="1"/>
          </p:cNvPicPr>
          <p:nvPr/>
        </p:nvPicPr>
        <p:blipFill>
          <a:blip r:embed="rId3" cstate="print"/>
          <a:srcRect/>
          <a:stretch>
            <a:fillRect/>
          </a:stretch>
        </p:blipFill>
        <p:spPr bwMode="auto">
          <a:xfrm>
            <a:off x="5029200" y="1089025"/>
            <a:ext cx="3924300" cy="252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What are some differences and similarities between </a:t>
            </a:r>
            <a:r>
              <a:rPr lang="en-US" dirty="0" err="1" smtClean="0"/>
              <a:t>heterotrophs</a:t>
            </a:r>
            <a:r>
              <a:rPr lang="en-US" dirty="0" smtClean="0"/>
              <a:t> and </a:t>
            </a:r>
            <a:r>
              <a:rPr lang="en-US" dirty="0" err="1" smtClean="0"/>
              <a:t>autotrophs</a:t>
            </a:r>
            <a:r>
              <a:rPr lang="en-US" dirty="0" smtClean="0"/>
              <a:t>?</a:t>
            </a:r>
            <a:endParaRPr lang="en-US" dirty="0"/>
          </a:p>
        </p:txBody>
      </p:sp>
      <p:sp>
        <p:nvSpPr>
          <p:cNvPr id="38915" name="Content Placeholder 2"/>
          <p:cNvSpPr>
            <a:spLocks noGrp="1"/>
          </p:cNvSpPr>
          <p:nvPr>
            <p:ph sz="quarter" idx="1"/>
          </p:nvPr>
        </p:nvSpPr>
        <p:spPr>
          <a:xfrm>
            <a:off x="457200" y="1219200"/>
            <a:ext cx="4267200" cy="4937125"/>
          </a:xfrm>
        </p:spPr>
        <p:txBody>
          <a:bodyPr/>
          <a:lstStyle/>
          <a:p>
            <a:pPr eaLnBrk="1" hangingPunct="1">
              <a:defRPr/>
            </a:pPr>
            <a:r>
              <a:rPr lang="en-US" dirty="0" err="1" smtClean="0"/>
              <a:t>Autotrophs</a:t>
            </a:r>
            <a:endParaRPr lang="en-US" dirty="0" smtClean="0"/>
          </a:p>
          <a:p>
            <a:pPr marL="548958" lvl="1" indent="-274320" eaLnBrk="1" fontAlgn="auto" hangingPunct="1">
              <a:spcAft>
                <a:spcPts val="0"/>
              </a:spcAft>
              <a:buFont typeface="Wingdings"/>
              <a:buChar char=""/>
              <a:defRPr/>
            </a:pPr>
            <a:r>
              <a:rPr lang="en-US" dirty="0" smtClean="0">
                <a:solidFill>
                  <a:schemeClr val="tx1"/>
                </a:solidFill>
              </a:rPr>
              <a:t>Also known as producers</a:t>
            </a:r>
          </a:p>
          <a:p>
            <a:pPr marL="640080" lvl="1" indent="-274320" eaLnBrk="1" fontAlgn="auto" hangingPunct="1">
              <a:spcAft>
                <a:spcPts val="0"/>
              </a:spcAft>
              <a:buFont typeface="Wingdings 2"/>
              <a:buChar char=""/>
              <a:defRPr/>
            </a:pPr>
            <a:r>
              <a:rPr lang="en-US" dirty="0" smtClean="0">
                <a:solidFill>
                  <a:schemeClr val="tx1"/>
                </a:solidFill>
              </a:rPr>
              <a:t>Organisms that get their energy from non-living resources, meaning—they make their own food.</a:t>
            </a:r>
          </a:p>
          <a:p>
            <a:pPr eaLnBrk="1" hangingPunct="1">
              <a:defRPr/>
            </a:pPr>
            <a:r>
              <a:rPr lang="en-US" dirty="0" err="1" smtClean="0"/>
              <a:t>Heterotrophs</a:t>
            </a:r>
            <a:endParaRPr lang="en-US" dirty="0" smtClean="0"/>
          </a:p>
          <a:p>
            <a:pPr marL="548958" lvl="1" indent="-274320" eaLnBrk="1" fontAlgn="auto" hangingPunct="1">
              <a:spcAft>
                <a:spcPts val="0"/>
              </a:spcAft>
              <a:buFont typeface="Wingdings"/>
              <a:buChar char=""/>
              <a:defRPr/>
            </a:pPr>
            <a:r>
              <a:rPr lang="en-US" dirty="0" smtClean="0">
                <a:solidFill>
                  <a:schemeClr val="tx1"/>
                </a:solidFill>
              </a:rPr>
              <a:t>Also known as consumers</a:t>
            </a:r>
          </a:p>
          <a:p>
            <a:pPr marL="914717" lvl="2" indent="-274320" eaLnBrk="1" fontAlgn="auto" hangingPunct="1">
              <a:spcAft>
                <a:spcPts val="0"/>
              </a:spcAft>
              <a:buFont typeface="Wingdings 2"/>
              <a:buChar char=""/>
              <a:defRPr/>
            </a:pPr>
            <a:r>
              <a:rPr lang="en-US" dirty="0" smtClean="0"/>
              <a:t>Organisms that get their energy by eating other living or once-living resources, such as plants and animals.</a:t>
            </a:r>
          </a:p>
        </p:txBody>
      </p:sp>
      <p:pic>
        <p:nvPicPr>
          <p:cNvPr id="55300" name="Picture 5" descr="http://www.hickerphoto.com/data/media/205/wildflower-photos_15938.jpg"/>
          <p:cNvPicPr>
            <a:picLocks noChangeAspect="1" noChangeArrowheads="1"/>
          </p:cNvPicPr>
          <p:nvPr/>
        </p:nvPicPr>
        <p:blipFill>
          <a:blip r:embed="rId2" cstate="print"/>
          <a:srcRect/>
          <a:stretch>
            <a:fillRect/>
          </a:stretch>
        </p:blipFill>
        <p:spPr bwMode="auto">
          <a:xfrm>
            <a:off x="4648200" y="1219200"/>
            <a:ext cx="3810000" cy="2532063"/>
          </a:xfrm>
          <a:prstGeom prst="rect">
            <a:avLst/>
          </a:prstGeom>
          <a:noFill/>
          <a:ln w="9525">
            <a:noFill/>
            <a:miter lim="800000"/>
            <a:headEnd/>
            <a:tailEnd/>
          </a:ln>
        </p:spPr>
      </p:pic>
      <p:pic>
        <p:nvPicPr>
          <p:cNvPr id="55301" name="Picture 7" descr="http://www.astronomy-images.com/day-images/California/Marin-Sonoma/rabbit-3D.KI8Q4605.jpg"/>
          <p:cNvPicPr>
            <a:picLocks noChangeAspect="1" noChangeArrowheads="1"/>
          </p:cNvPicPr>
          <p:nvPr/>
        </p:nvPicPr>
        <p:blipFill>
          <a:blip r:embed="rId3" cstate="print"/>
          <a:srcRect/>
          <a:stretch>
            <a:fillRect/>
          </a:stretch>
        </p:blipFill>
        <p:spPr bwMode="auto">
          <a:xfrm>
            <a:off x="5334000" y="3810000"/>
            <a:ext cx="26130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solidFill>
                  <a:srgbClr val="7B9899"/>
                </a:solidFill>
              </a:rPr>
              <a:t>How do you interpret a food chain?</a:t>
            </a:r>
          </a:p>
        </p:txBody>
      </p:sp>
      <p:sp>
        <p:nvSpPr>
          <p:cNvPr id="56323" name="Content Placeholder 2"/>
          <p:cNvSpPr>
            <a:spLocks noGrp="1"/>
          </p:cNvSpPr>
          <p:nvPr>
            <p:ph sz="quarter" idx="1"/>
          </p:nvPr>
        </p:nvSpPr>
        <p:spPr>
          <a:xfrm>
            <a:off x="457200" y="1219200"/>
            <a:ext cx="3810000" cy="4937125"/>
          </a:xfrm>
        </p:spPr>
        <p:txBody>
          <a:bodyPr/>
          <a:lstStyle/>
          <a:p>
            <a:pPr eaLnBrk="1" hangingPunct="1"/>
            <a:r>
              <a:rPr lang="en-US" smtClean="0"/>
              <a:t>A food chain is a sequence that links species by their feeding relationships.</a:t>
            </a:r>
          </a:p>
          <a:p>
            <a:pPr lvl="1" eaLnBrk="1" hangingPunct="1"/>
            <a:r>
              <a:rPr lang="en-US" smtClean="0">
                <a:solidFill>
                  <a:schemeClr val="tx1"/>
                </a:solidFill>
              </a:rPr>
              <a:t>This model chain only shows the connection between ONE producer and a SINGLE chain of consumers within an ecosystem.</a:t>
            </a:r>
          </a:p>
          <a:p>
            <a:pPr lvl="2" eaLnBrk="1" hangingPunct="1"/>
            <a:r>
              <a:rPr lang="en-US" smtClean="0"/>
              <a:t>Energy flows from PRODUCER TO CONSUMER</a:t>
            </a:r>
          </a:p>
          <a:p>
            <a:pPr eaLnBrk="1" hangingPunct="1"/>
            <a:endParaRPr lang="en-US" smtClean="0"/>
          </a:p>
        </p:txBody>
      </p:sp>
      <p:pic>
        <p:nvPicPr>
          <p:cNvPr id="56324" name="Picture 4"/>
          <p:cNvPicPr>
            <a:picLocks noChangeAspect="1" noChangeArrowheads="1"/>
          </p:cNvPicPr>
          <p:nvPr/>
        </p:nvPicPr>
        <p:blipFill>
          <a:blip r:embed="rId2" cstate="print"/>
          <a:srcRect/>
          <a:stretch>
            <a:fillRect/>
          </a:stretch>
        </p:blipFill>
        <p:spPr bwMode="auto">
          <a:xfrm>
            <a:off x="4419600" y="1219200"/>
            <a:ext cx="3962400"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Compare a food chain and an energy pyramid.</a:t>
            </a:r>
            <a:endParaRPr lang="en-US" dirty="0"/>
          </a:p>
        </p:txBody>
      </p:sp>
      <p:sp>
        <p:nvSpPr>
          <p:cNvPr id="57347" name="Content Placeholder 2"/>
          <p:cNvSpPr>
            <a:spLocks noGrp="1"/>
          </p:cNvSpPr>
          <p:nvPr>
            <p:ph sz="quarter" idx="1"/>
          </p:nvPr>
        </p:nvSpPr>
        <p:spPr>
          <a:xfrm>
            <a:off x="152400" y="1219200"/>
            <a:ext cx="8153400" cy="1676400"/>
          </a:xfrm>
        </p:spPr>
        <p:txBody>
          <a:bodyPr/>
          <a:lstStyle/>
          <a:p>
            <a:pPr marL="639763" lvl="1" eaLnBrk="1" hangingPunct="1">
              <a:buFont typeface="Wingdings 2" pitchFamily="18" charset="2"/>
              <a:buChar char=""/>
            </a:pPr>
            <a:r>
              <a:rPr lang="en-US" sz="2000" smtClean="0">
                <a:solidFill>
                  <a:schemeClr val="tx1"/>
                </a:solidFill>
              </a:rPr>
              <a:t>An energy pyramid is a diagram that compares the energy used by producers, primary consumers, and other trophic levels.</a:t>
            </a:r>
          </a:p>
          <a:p>
            <a:pPr marL="914400" lvl="2" indent="-273050" eaLnBrk="1" hangingPunct="1">
              <a:buFont typeface="Wingdings 2" pitchFamily="18" charset="2"/>
              <a:buChar char=""/>
            </a:pPr>
            <a:r>
              <a:rPr lang="en-US" sz="1800" smtClean="0"/>
              <a:t>As energy moves up the food chain—IT DECREASES</a:t>
            </a:r>
          </a:p>
          <a:p>
            <a:pPr marL="914400" lvl="2" indent="-273050" eaLnBrk="1" hangingPunct="1">
              <a:buFont typeface="Wingdings 2" pitchFamily="18" charset="2"/>
              <a:buChar char=""/>
            </a:pPr>
            <a:r>
              <a:rPr lang="en-US" sz="1800" smtClean="0"/>
              <a:t>Those organisms at the top of the food chain, have the lease amount of energy.</a:t>
            </a:r>
          </a:p>
        </p:txBody>
      </p:sp>
      <p:pic>
        <p:nvPicPr>
          <p:cNvPr id="57348" name="Picture 4"/>
          <p:cNvPicPr>
            <a:picLocks noChangeAspect="1" noChangeArrowheads="1"/>
          </p:cNvPicPr>
          <p:nvPr/>
        </p:nvPicPr>
        <p:blipFill>
          <a:blip r:embed="rId2" cstate="print"/>
          <a:srcRect/>
          <a:stretch>
            <a:fillRect/>
          </a:stretch>
        </p:blipFill>
        <p:spPr bwMode="auto">
          <a:xfrm>
            <a:off x="1295400" y="3041650"/>
            <a:ext cx="6934200" cy="3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Food Webs</a:t>
            </a:r>
          </a:p>
        </p:txBody>
      </p:sp>
      <p:sp>
        <p:nvSpPr>
          <p:cNvPr id="56323" name="Content Placeholder 2"/>
          <p:cNvSpPr>
            <a:spLocks noGrp="1"/>
          </p:cNvSpPr>
          <p:nvPr>
            <p:ph sz="quarter" idx="1"/>
          </p:nvPr>
        </p:nvSpPr>
        <p:spPr>
          <a:xfrm>
            <a:off x="457200" y="1219200"/>
            <a:ext cx="8229600" cy="4937125"/>
          </a:xfrm>
        </p:spPr>
        <p:txBody>
          <a:bodyPr/>
          <a:lstStyle/>
          <a:p>
            <a:r>
              <a:rPr lang="en-US" smtClean="0"/>
              <a:t>Show complex food relationships in ecosystems.</a:t>
            </a:r>
          </a:p>
          <a:p>
            <a:pPr lvl="1"/>
            <a:r>
              <a:rPr lang="en-US" smtClean="0"/>
              <a:t>Arrows show the movement of energy through the food web.</a:t>
            </a:r>
          </a:p>
          <a:p>
            <a:pPr lvl="2"/>
            <a:r>
              <a:rPr lang="en-US" smtClean="0"/>
              <a:t>Pick out a single food chain in this web.</a:t>
            </a:r>
          </a:p>
          <a:p>
            <a:pPr lvl="3"/>
            <a:r>
              <a:rPr lang="en-US" smtClean="0"/>
              <a:t>Fungi to squirrel to hawk!</a:t>
            </a:r>
          </a:p>
        </p:txBody>
      </p:sp>
      <p:pic>
        <p:nvPicPr>
          <p:cNvPr id="58372" name="Picture 7" descr="http://fe867b.medialib.glogster.com/media/ca/cac1b65ffa7a09990ac7cb82fba4a17fc6ee05fbafa52fdac2a42bcd05f01c26/food-web-3.gif"/>
          <p:cNvPicPr>
            <a:picLocks noChangeAspect="1" noChangeArrowheads="1"/>
          </p:cNvPicPr>
          <p:nvPr/>
        </p:nvPicPr>
        <p:blipFill>
          <a:blip r:embed="rId2" cstate="print"/>
          <a:srcRect/>
          <a:stretch>
            <a:fillRect/>
          </a:stretch>
        </p:blipFill>
        <p:spPr bwMode="auto">
          <a:xfrm>
            <a:off x="1752600" y="2819400"/>
            <a:ext cx="6324600" cy="3824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7" dur="5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Create A Graph </a:t>
            </a:r>
          </a:p>
        </p:txBody>
      </p:sp>
      <p:sp>
        <p:nvSpPr>
          <p:cNvPr id="1028" name="Content Placeholder 2"/>
          <p:cNvSpPr>
            <a:spLocks noGrp="1"/>
          </p:cNvSpPr>
          <p:nvPr>
            <p:ph sz="quarter" idx="1"/>
          </p:nvPr>
        </p:nvSpPr>
        <p:spPr>
          <a:xfrm>
            <a:off x="914400" y="1295400"/>
            <a:ext cx="7467600" cy="4495800"/>
          </a:xfrm>
        </p:spPr>
        <p:txBody>
          <a:bodyPr/>
          <a:lstStyle/>
          <a:p>
            <a:r>
              <a:rPr lang="en-US" smtClean="0"/>
              <a:t>Based on your observations, create a graph.</a:t>
            </a:r>
          </a:p>
        </p:txBody>
      </p:sp>
      <p:graphicFrame>
        <p:nvGraphicFramePr>
          <p:cNvPr id="1026" name="Chart 3"/>
          <p:cNvGraphicFramePr>
            <a:graphicFrameLocks/>
          </p:cNvGraphicFramePr>
          <p:nvPr/>
        </p:nvGraphicFramePr>
        <p:xfrm>
          <a:off x="1473200" y="1854200"/>
          <a:ext cx="6197600" cy="3657600"/>
        </p:xfrm>
        <a:graphic>
          <a:graphicData uri="http://schemas.openxmlformats.org/presentationml/2006/ole">
            <p:oleObj spid="_x0000_s1026" r:id="rId3" imgW="6194073" imgH="3657917" progId="Excel.Sheet.8">
              <p:embed/>
            </p:oleObj>
          </a:graphicData>
        </a:graphic>
      </p:graphicFrame>
      <p:sp>
        <p:nvSpPr>
          <p:cNvPr id="1029" name="TextBox 5"/>
          <p:cNvSpPr txBox="1">
            <a:spLocks noChangeArrowheads="1"/>
          </p:cNvSpPr>
          <p:nvPr/>
        </p:nvSpPr>
        <p:spPr bwMode="auto">
          <a:xfrm rot="-5400000">
            <a:off x="-348456" y="3396456"/>
            <a:ext cx="3048000" cy="369888"/>
          </a:xfrm>
          <a:prstGeom prst="rect">
            <a:avLst/>
          </a:prstGeom>
          <a:noFill/>
          <a:ln w="9525">
            <a:noFill/>
            <a:miter lim="800000"/>
            <a:headEnd/>
            <a:tailEnd/>
          </a:ln>
        </p:spPr>
        <p:txBody>
          <a:bodyPr>
            <a:spAutoFit/>
          </a:bodyPr>
          <a:lstStyle/>
          <a:p>
            <a:pPr algn="ctr"/>
            <a:r>
              <a:rPr lang="en-US"/>
              <a:t>Number of Living Fish</a:t>
            </a:r>
          </a:p>
        </p:txBody>
      </p:sp>
      <p:sp>
        <p:nvSpPr>
          <p:cNvPr id="1030" name="TextBox 7"/>
          <p:cNvSpPr txBox="1">
            <a:spLocks noChangeArrowheads="1"/>
          </p:cNvSpPr>
          <p:nvPr/>
        </p:nvSpPr>
        <p:spPr bwMode="auto">
          <a:xfrm>
            <a:off x="533400" y="5562600"/>
            <a:ext cx="4114800" cy="646113"/>
          </a:xfrm>
          <a:prstGeom prst="rect">
            <a:avLst/>
          </a:prstGeom>
          <a:noFill/>
          <a:ln w="9525">
            <a:noFill/>
            <a:miter lim="800000"/>
            <a:headEnd/>
            <a:tailEnd/>
          </a:ln>
        </p:spPr>
        <p:txBody>
          <a:bodyPr>
            <a:spAutoFit/>
          </a:bodyPr>
          <a:lstStyle/>
          <a:p>
            <a:r>
              <a:rPr lang="en-US"/>
              <a:t>What was your dependent variable?</a:t>
            </a:r>
          </a:p>
          <a:p>
            <a:r>
              <a:rPr lang="en-US"/>
              <a:t>What was your independent variable?</a:t>
            </a:r>
          </a:p>
        </p:txBody>
      </p:sp>
      <p:sp>
        <p:nvSpPr>
          <p:cNvPr id="13319" name="TextBox 8"/>
          <p:cNvSpPr txBox="1">
            <a:spLocks noChangeArrowheads="1"/>
          </p:cNvSpPr>
          <p:nvPr/>
        </p:nvSpPr>
        <p:spPr bwMode="auto">
          <a:xfrm>
            <a:off x="4267200" y="5562600"/>
            <a:ext cx="2819400" cy="369888"/>
          </a:xfrm>
          <a:prstGeom prst="rect">
            <a:avLst/>
          </a:prstGeom>
          <a:noFill/>
          <a:ln w="9525">
            <a:noFill/>
            <a:miter lim="800000"/>
            <a:headEnd/>
            <a:tailEnd/>
          </a:ln>
        </p:spPr>
        <p:txBody>
          <a:bodyPr>
            <a:spAutoFit/>
          </a:bodyPr>
          <a:lstStyle/>
          <a:p>
            <a:r>
              <a:rPr lang="en-US"/>
              <a:t>Number of living fish</a:t>
            </a:r>
          </a:p>
        </p:txBody>
      </p:sp>
      <p:sp>
        <p:nvSpPr>
          <p:cNvPr id="13320" name="TextBox 9"/>
          <p:cNvSpPr txBox="1">
            <a:spLocks noChangeArrowheads="1"/>
          </p:cNvSpPr>
          <p:nvPr/>
        </p:nvSpPr>
        <p:spPr bwMode="auto">
          <a:xfrm>
            <a:off x="4419600" y="5867400"/>
            <a:ext cx="3124200" cy="369888"/>
          </a:xfrm>
          <a:prstGeom prst="rect">
            <a:avLst/>
          </a:prstGeom>
          <a:noFill/>
          <a:ln w="9525">
            <a:noFill/>
            <a:miter lim="800000"/>
            <a:headEnd/>
            <a:tailEnd/>
          </a:ln>
        </p:spPr>
        <p:txBody>
          <a:bodyPr>
            <a:spAutoFit/>
          </a:bodyPr>
          <a:lstStyle/>
          <a:p>
            <a:r>
              <a:rPr lang="en-US"/>
              <a:t>pH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linds(horizont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linds(horizontal)">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425"/>
          </a:xfrm>
        </p:spPr>
        <p:txBody>
          <a:bodyPr>
            <a:normAutofit fontScale="90000"/>
          </a:bodyPr>
          <a:lstStyle/>
          <a:p>
            <a:pPr eaLnBrk="1" fontAlgn="auto" hangingPunct="1">
              <a:spcAft>
                <a:spcPts val="0"/>
              </a:spcAft>
              <a:defRPr/>
            </a:pPr>
            <a:r>
              <a:rPr lang="en-US" dirty="0" smtClean="0"/>
              <a:t>How do biomass levels change through food webs and energy pyramids?</a:t>
            </a:r>
            <a:endParaRPr lang="en-US" dirty="0"/>
          </a:p>
        </p:txBody>
      </p:sp>
      <p:sp>
        <p:nvSpPr>
          <p:cNvPr id="59395" name="Content Placeholder 2"/>
          <p:cNvSpPr>
            <a:spLocks noGrp="1"/>
          </p:cNvSpPr>
          <p:nvPr>
            <p:ph sz="quarter" idx="1"/>
          </p:nvPr>
        </p:nvSpPr>
        <p:spPr>
          <a:xfrm>
            <a:off x="152400" y="1219200"/>
            <a:ext cx="4114800" cy="4937125"/>
          </a:xfrm>
        </p:spPr>
        <p:txBody>
          <a:bodyPr/>
          <a:lstStyle/>
          <a:p>
            <a:pPr eaLnBrk="1" hangingPunct="1">
              <a:buFont typeface="Wingdings" pitchFamily="2" charset="2"/>
              <a:buChar char=""/>
            </a:pPr>
            <a:r>
              <a:rPr lang="en-US" smtClean="0"/>
              <a:t>Biomass pyramid</a:t>
            </a:r>
          </a:p>
          <a:p>
            <a:pPr marL="639763" lvl="1" eaLnBrk="1" hangingPunct="1">
              <a:buFont typeface="Wingdings 2" pitchFamily="18" charset="2"/>
              <a:buChar char=""/>
            </a:pPr>
            <a:r>
              <a:rPr lang="en-US" smtClean="0">
                <a:solidFill>
                  <a:schemeClr val="tx1"/>
                </a:solidFill>
              </a:rPr>
              <a:t>Diagram that compares the biomass of different trophic levels within an ecosystem.</a:t>
            </a:r>
          </a:p>
          <a:p>
            <a:pPr marL="639763" lvl="1" eaLnBrk="1" hangingPunct="1">
              <a:buFont typeface="Wingdings 2" pitchFamily="18" charset="2"/>
              <a:buChar char=""/>
            </a:pPr>
            <a:r>
              <a:rPr lang="en-US" smtClean="0">
                <a:solidFill>
                  <a:schemeClr val="tx1"/>
                </a:solidFill>
              </a:rPr>
              <a:t>It provides a picture of the mass of producers needed to support primary consumers, the mass of primary consumers needed to support secondary consumers, and so on.</a:t>
            </a:r>
          </a:p>
          <a:p>
            <a:pPr marL="914400" lvl="2" indent="-273050" eaLnBrk="1" hangingPunct="1">
              <a:buFont typeface="Wingdings 2" pitchFamily="18" charset="2"/>
              <a:buChar char=""/>
            </a:pPr>
            <a:r>
              <a:rPr lang="en-US" smtClean="0"/>
              <a:t>As you go UP the food chain biomass DECREASES</a:t>
            </a:r>
          </a:p>
        </p:txBody>
      </p:sp>
      <p:pic>
        <p:nvPicPr>
          <p:cNvPr id="59396" name="Picture 10" descr="EL_MSLS_FoodChain1"/>
          <p:cNvPicPr>
            <a:picLocks noChangeAspect="1" noChangeArrowheads="1"/>
          </p:cNvPicPr>
          <p:nvPr/>
        </p:nvPicPr>
        <p:blipFill>
          <a:blip r:embed="rId2" cstate="print">
            <a:clrChange>
              <a:clrFrom>
                <a:srgbClr val="E6F0F7"/>
              </a:clrFrom>
              <a:clrTo>
                <a:srgbClr val="E6F0F7">
                  <a:alpha val="0"/>
                </a:srgbClr>
              </a:clrTo>
            </a:clrChange>
          </a:blip>
          <a:srcRect l="3635" r="1855"/>
          <a:stretch>
            <a:fillRect/>
          </a:stretch>
        </p:blipFill>
        <p:spPr bwMode="auto">
          <a:xfrm>
            <a:off x="4038600" y="1524000"/>
            <a:ext cx="4094163" cy="4748213"/>
          </a:xfrm>
          <a:prstGeom prst="rect">
            <a:avLst/>
          </a:prstGeom>
          <a:noFill/>
          <a:ln w="9525">
            <a:noFill/>
            <a:miter lim="800000"/>
            <a:headEnd/>
            <a:tailEnd/>
          </a:ln>
        </p:spPr>
      </p:pic>
      <p:sp>
        <p:nvSpPr>
          <p:cNvPr id="59397" name="TextBox 4"/>
          <p:cNvSpPr txBox="1">
            <a:spLocks noChangeArrowheads="1"/>
          </p:cNvSpPr>
          <p:nvPr/>
        </p:nvSpPr>
        <p:spPr bwMode="auto">
          <a:xfrm>
            <a:off x="7543800" y="5029200"/>
            <a:ext cx="1600200" cy="584200"/>
          </a:xfrm>
          <a:prstGeom prst="rect">
            <a:avLst/>
          </a:prstGeom>
          <a:noFill/>
          <a:ln w="9525">
            <a:noFill/>
            <a:miter lim="800000"/>
            <a:headEnd/>
            <a:tailEnd/>
          </a:ln>
        </p:spPr>
        <p:txBody>
          <a:bodyPr>
            <a:spAutoFit/>
          </a:bodyPr>
          <a:lstStyle/>
          <a:p>
            <a:r>
              <a:rPr lang="en-US" sz="1600" b="1">
                <a:latin typeface="Arial Narrow" pitchFamily="34" charset="0"/>
              </a:rPr>
              <a:t>5,000,0000 blades of grass</a:t>
            </a:r>
          </a:p>
        </p:txBody>
      </p:sp>
      <p:sp>
        <p:nvSpPr>
          <p:cNvPr id="59398" name="TextBox 5"/>
          <p:cNvSpPr txBox="1">
            <a:spLocks noChangeArrowheads="1"/>
          </p:cNvSpPr>
          <p:nvPr/>
        </p:nvSpPr>
        <p:spPr bwMode="auto">
          <a:xfrm>
            <a:off x="7696200" y="4191000"/>
            <a:ext cx="1600200" cy="338138"/>
          </a:xfrm>
          <a:prstGeom prst="rect">
            <a:avLst/>
          </a:prstGeom>
          <a:noFill/>
          <a:ln w="9525">
            <a:noFill/>
            <a:miter lim="800000"/>
            <a:headEnd/>
            <a:tailEnd/>
          </a:ln>
        </p:spPr>
        <p:txBody>
          <a:bodyPr>
            <a:spAutoFit/>
          </a:bodyPr>
          <a:lstStyle/>
          <a:p>
            <a:r>
              <a:rPr lang="en-US" sz="1600" b="1">
                <a:latin typeface="Arial Narrow" pitchFamily="34" charset="0"/>
              </a:rPr>
              <a:t>500,000 bunnies</a:t>
            </a:r>
          </a:p>
        </p:txBody>
      </p:sp>
      <p:sp>
        <p:nvSpPr>
          <p:cNvPr id="59399" name="TextBox 6"/>
          <p:cNvSpPr txBox="1">
            <a:spLocks noChangeArrowheads="1"/>
          </p:cNvSpPr>
          <p:nvPr/>
        </p:nvSpPr>
        <p:spPr bwMode="auto">
          <a:xfrm>
            <a:off x="7162800" y="3200400"/>
            <a:ext cx="1524000" cy="338138"/>
          </a:xfrm>
          <a:prstGeom prst="rect">
            <a:avLst/>
          </a:prstGeom>
          <a:noFill/>
          <a:ln w="9525">
            <a:noFill/>
            <a:miter lim="800000"/>
            <a:headEnd/>
            <a:tailEnd/>
          </a:ln>
        </p:spPr>
        <p:txBody>
          <a:bodyPr>
            <a:spAutoFit/>
          </a:bodyPr>
          <a:lstStyle/>
          <a:p>
            <a:r>
              <a:rPr lang="en-US" sz="1600" b="1">
                <a:latin typeface="Arial Narrow" pitchFamily="34" charset="0"/>
              </a:rPr>
              <a:t>5,000 snakes</a:t>
            </a:r>
          </a:p>
        </p:txBody>
      </p:sp>
      <p:sp>
        <p:nvSpPr>
          <p:cNvPr id="59400" name="TextBox 7"/>
          <p:cNvSpPr txBox="1">
            <a:spLocks noChangeArrowheads="1"/>
          </p:cNvSpPr>
          <p:nvPr/>
        </p:nvSpPr>
        <p:spPr bwMode="auto">
          <a:xfrm>
            <a:off x="6934200" y="2057400"/>
            <a:ext cx="1371600" cy="338138"/>
          </a:xfrm>
          <a:prstGeom prst="rect">
            <a:avLst/>
          </a:prstGeom>
          <a:noFill/>
          <a:ln w="9525">
            <a:noFill/>
            <a:miter lim="800000"/>
            <a:headEnd/>
            <a:tailEnd/>
          </a:ln>
        </p:spPr>
        <p:txBody>
          <a:bodyPr>
            <a:spAutoFit/>
          </a:bodyPr>
          <a:lstStyle/>
          <a:p>
            <a:r>
              <a:rPr lang="en-US" sz="1600" b="1">
                <a:latin typeface="Arial Narrow" pitchFamily="34" charset="0"/>
              </a:rPr>
              <a:t>5 Hawks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5025"/>
          </a:xfrm>
        </p:spPr>
        <p:txBody>
          <a:bodyPr>
            <a:normAutofit fontScale="90000"/>
          </a:bodyPr>
          <a:lstStyle/>
          <a:p>
            <a:pPr eaLnBrk="1" fontAlgn="auto" hangingPunct="1">
              <a:spcAft>
                <a:spcPts val="0"/>
              </a:spcAft>
              <a:defRPr/>
            </a:pPr>
            <a:r>
              <a:rPr lang="en-US" dirty="0" smtClean="0"/>
              <a:t>How does immigration and </a:t>
            </a:r>
            <a:r>
              <a:rPr lang="en-US" dirty="0" err="1" smtClean="0"/>
              <a:t>emmigration</a:t>
            </a:r>
            <a:r>
              <a:rPr lang="en-US" dirty="0" smtClean="0"/>
              <a:t> affect population size?</a:t>
            </a:r>
            <a:endParaRPr lang="en-US" dirty="0"/>
          </a:p>
        </p:txBody>
      </p:sp>
      <p:sp>
        <p:nvSpPr>
          <p:cNvPr id="60419" name="Content Placeholder 2"/>
          <p:cNvSpPr>
            <a:spLocks noGrp="1"/>
          </p:cNvSpPr>
          <p:nvPr>
            <p:ph sz="quarter" idx="1"/>
          </p:nvPr>
        </p:nvSpPr>
        <p:spPr>
          <a:xfrm>
            <a:off x="533400" y="1219200"/>
            <a:ext cx="3810000" cy="4937125"/>
          </a:xfrm>
        </p:spPr>
        <p:txBody>
          <a:bodyPr/>
          <a:lstStyle/>
          <a:p>
            <a:pPr eaLnBrk="1" hangingPunct="1"/>
            <a:r>
              <a:rPr lang="en-US" smtClean="0"/>
              <a:t>Immigration</a:t>
            </a:r>
          </a:p>
          <a:p>
            <a:pPr lvl="1" eaLnBrk="1" hangingPunct="1"/>
            <a:r>
              <a:rPr lang="en-US" smtClean="0">
                <a:solidFill>
                  <a:schemeClr val="tx1"/>
                </a:solidFill>
              </a:rPr>
              <a:t>The movement of individuals into an area.</a:t>
            </a:r>
          </a:p>
          <a:p>
            <a:pPr lvl="1" eaLnBrk="1" hangingPunct="1"/>
            <a:r>
              <a:rPr lang="en-US" smtClean="0">
                <a:solidFill>
                  <a:schemeClr val="tx1"/>
                </a:solidFill>
              </a:rPr>
              <a:t>Causes population growth.</a:t>
            </a:r>
          </a:p>
          <a:p>
            <a:pPr eaLnBrk="1" hangingPunct="1"/>
            <a:r>
              <a:rPr lang="en-US" smtClean="0"/>
              <a:t>Emigration</a:t>
            </a:r>
          </a:p>
          <a:p>
            <a:pPr lvl="1" eaLnBrk="1" hangingPunct="1"/>
            <a:r>
              <a:rPr lang="en-US" smtClean="0">
                <a:solidFill>
                  <a:schemeClr val="tx1"/>
                </a:solidFill>
              </a:rPr>
              <a:t>The movement of individuals out of an area.</a:t>
            </a:r>
          </a:p>
          <a:p>
            <a:pPr lvl="1" eaLnBrk="1" hangingPunct="1"/>
            <a:r>
              <a:rPr lang="en-US" smtClean="0">
                <a:solidFill>
                  <a:schemeClr val="tx1"/>
                </a:solidFill>
              </a:rPr>
              <a:t>Causes population decline.</a:t>
            </a:r>
          </a:p>
          <a:p>
            <a:pPr eaLnBrk="1" hangingPunct="1"/>
            <a:endParaRPr lang="en-US" smtClean="0"/>
          </a:p>
        </p:txBody>
      </p:sp>
      <p:pic>
        <p:nvPicPr>
          <p:cNvPr id="60420" name="Picture 5" descr="http://10000birds.com/wp-content/uploads/2007/11/snow-geese-landing.jpg"/>
          <p:cNvPicPr>
            <a:picLocks noChangeAspect="1" noChangeArrowheads="1"/>
          </p:cNvPicPr>
          <p:nvPr/>
        </p:nvPicPr>
        <p:blipFill>
          <a:blip r:embed="rId2" cstate="print"/>
          <a:srcRect/>
          <a:stretch>
            <a:fillRect/>
          </a:stretch>
        </p:blipFill>
        <p:spPr bwMode="auto">
          <a:xfrm>
            <a:off x="4724400" y="1143000"/>
            <a:ext cx="3810000" cy="2543175"/>
          </a:xfrm>
          <a:prstGeom prst="rect">
            <a:avLst/>
          </a:prstGeom>
          <a:noFill/>
          <a:ln w="9525">
            <a:noFill/>
            <a:miter lim="800000"/>
            <a:headEnd/>
            <a:tailEnd/>
          </a:ln>
        </p:spPr>
      </p:pic>
      <p:pic>
        <p:nvPicPr>
          <p:cNvPr id="60421" name="Picture 7" descr="http://www.desertusa.com/animals/images/3-Snow-Geese.jpg"/>
          <p:cNvPicPr>
            <a:picLocks noChangeAspect="1" noChangeArrowheads="1"/>
          </p:cNvPicPr>
          <p:nvPr/>
        </p:nvPicPr>
        <p:blipFill>
          <a:blip r:embed="rId3" cstate="print"/>
          <a:srcRect/>
          <a:stretch>
            <a:fillRect/>
          </a:stretch>
        </p:blipFill>
        <p:spPr bwMode="auto">
          <a:xfrm>
            <a:off x="4572000" y="3810000"/>
            <a:ext cx="43434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solidFill>
                  <a:srgbClr val="7B9899"/>
                </a:solidFill>
              </a:rPr>
              <a:t>What is carrying capacity?</a:t>
            </a:r>
          </a:p>
        </p:txBody>
      </p:sp>
      <p:sp>
        <p:nvSpPr>
          <p:cNvPr id="61443" name="Content Placeholder 2"/>
          <p:cNvSpPr>
            <a:spLocks noGrp="1"/>
          </p:cNvSpPr>
          <p:nvPr>
            <p:ph sz="quarter" idx="1"/>
          </p:nvPr>
        </p:nvSpPr>
        <p:spPr>
          <a:xfrm>
            <a:off x="228600" y="1219200"/>
            <a:ext cx="3886200" cy="5029200"/>
          </a:xfrm>
        </p:spPr>
        <p:txBody>
          <a:bodyPr/>
          <a:lstStyle/>
          <a:p>
            <a:pPr eaLnBrk="1" hangingPunct="1"/>
            <a:r>
              <a:rPr lang="en-US" dirty="0" smtClean="0"/>
              <a:t>Carrying Capacity (K)</a:t>
            </a:r>
          </a:p>
          <a:p>
            <a:pPr lvl="1" eaLnBrk="1" hangingPunct="1"/>
            <a:r>
              <a:rPr lang="en-US" sz="2200" dirty="0" smtClean="0">
                <a:solidFill>
                  <a:schemeClr val="tx1"/>
                </a:solidFill>
              </a:rPr>
              <a:t>The maximum number of individuals that an environment can support</a:t>
            </a:r>
            <a:endParaRPr lang="en-US" sz="2200" dirty="0" smtClean="0">
              <a:solidFill>
                <a:schemeClr val="tx1"/>
              </a:solidFill>
            </a:endParaRPr>
          </a:p>
          <a:p>
            <a:pPr lvl="2" eaLnBrk="1" hangingPunct="1"/>
            <a:r>
              <a:rPr lang="en-US" sz="1900" dirty="0" smtClean="0"/>
              <a:t>Logistic growth is growth limited by resources.  Happens when an area has reached its carrying capacity.</a:t>
            </a:r>
          </a:p>
          <a:p>
            <a:pPr lvl="2" eaLnBrk="1" hangingPunct="1"/>
            <a:r>
              <a:rPr lang="en-US" sz="1900" dirty="0" smtClean="0"/>
              <a:t>Exponential growth – occurs with abundant amounts of resources </a:t>
            </a:r>
            <a:endParaRPr lang="en-US" sz="1900" dirty="0" smtClean="0"/>
          </a:p>
          <a:p>
            <a:pPr lvl="2" eaLnBrk="1" hangingPunct="1"/>
            <a:endParaRPr lang="en-US" sz="1900" dirty="0" smtClean="0"/>
          </a:p>
          <a:p>
            <a:pPr eaLnBrk="1" hangingPunct="1"/>
            <a:endParaRPr lang="en-US" dirty="0" smtClean="0"/>
          </a:p>
        </p:txBody>
      </p:sp>
      <p:pic>
        <p:nvPicPr>
          <p:cNvPr id="61444" name="Picture 5" descr="carrying_capacity_chart"/>
          <p:cNvPicPr>
            <a:picLocks noChangeAspect="1" noChangeArrowheads="1"/>
          </p:cNvPicPr>
          <p:nvPr/>
        </p:nvPicPr>
        <p:blipFill>
          <a:blip r:embed="rId2" cstate="print"/>
          <a:srcRect/>
          <a:stretch>
            <a:fillRect/>
          </a:stretch>
        </p:blipFill>
        <p:spPr bwMode="auto">
          <a:xfrm>
            <a:off x="4419600" y="1295400"/>
            <a:ext cx="4229100" cy="2654300"/>
          </a:xfrm>
          <a:prstGeom prst="rect">
            <a:avLst/>
          </a:prstGeom>
          <a:noFill/>
          <a:ln w="9525">
            <a:noFill/>
            <a:miter lim="800000"/>
            <a:headEnd/>
            <a:tailEnd/>
          </a:ln>
        </p:spPr>
      </p:pic>
      <p:pic>
        <p:nvPicPr>
          <p:cNvPr id="61445" name="Picture 9" descr="00lect21grolog"/>
          <p:cNvPicPr>
            <a:picLocks noChangeAspect="1" noChangeArrowheads="1"/>
          </p:cNvPicPr>
          <p:nvPr/>
        </p:nvPicPr>
        <p:blipFill>
          <a:blip r:embed="rId3" cstate="print"/>
          <a:srcRect/>
          <a:stretch>
            <a:fillRect/>
          </a:stretch>
        </p:blipFill>
        <p:spPr bwMode="auto">
          <a:xfrm>
            <a:off x="5334000" y="4038600"/>
            <a:ext cx="2581275"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solidFill>
                  <a:srgbClr val="7B9899"/>
                </a:solidFill>
              </a:rPr>
              <a:t>What are chemical cycles?</a:t>
            </a:r>
          </a:p>
        </p:txBody>
      </p:sp>
      <p:sp>
        <p:nvSpPr>
          <p:cNvPr id="62467" name="Content Placeholder 2"/>
          <p:cNvSpPr>
            <a:spLocks noGrp="1"/>
          </p:cNvSpPr>
          <p:nvPr>
            <p:ph sz="quarter" idx="1"/>
          </p:nvPr>
        </p:nvSpPr>
        <p:spPr>
          <a:xfrm>
            <a:off x="457200" y="1219200"/>
            <a:ext cx="3657600" cy="4937125"/>
          </a:xfrm>
        </p:spPr>
        <p:txBody>
          <a:bodyPr/>
          <a:lstStyle/>
          <a:p>
            <a:pPr marL="273050" lvl="1" eaLnBrk="1" hangingPunct="1">
              <a:spcBef>
                <a:spcPts val="600"/>
              </a:spcBef>
              <a:buClr>
                <a:schemeClr val="accent1"/>
              </a:buClr>
            </a:pPr>
            <a:r>
              <a:rPr lang="en-US" sz="2600" smtClean="0">
                <a:solidFill>
                  <a:schemeClr val="tx1"/>
                </a:solidFill>
              </a:rPr>
              <a:t>A biogeochemical cycle is the movement of a particular chemical through the biological and geological, or living and non-living, parts of an ecosystem.</a:t>
            </a:r>
          </a:p>
          <a:p>
            <a:pPr marL="546100" lvl="2" eaLnBrk="1" hangingPunct="1">
              <a:spcBef>
                <a:spcPts val="600"/>
              </a:spcBef>
              <a:buClr>
                <a:schemeClr val="accent1"/>
              </a:buClr>
            </a:pPr>
            <a:r>
              <a:rPr lang="en-US" smtClean="0"/>
              <a:t>They include the carbon, nitrogen, phosphorous, water, and oxygen cycles!</a:t>
            </a:r>
          </a:p>
          <a:p>
            <a:pPr eaLnBrk="1" hangingPunct="1"/>
            <a:endParaRPr lang="en-US" smtClean="0"/>
          </a:p>
        </p:txBody>
      </p:sp>
      <p:pic>
        <p:nvPicPr>
          <p:cNvPr id="62468" name="Picture 5" descr="http://staff.tuhsd.k12.az.us/gfoster/standard/BCycles_files/cow_oxygencycle.jpg"/>
          <p:cNvPicPr>
            <a:picLocks noChangeAspect="1" noChangeArrowheads="1"/>
          </p:cNvPicPr>
          <p:nvPr/>
        </p:nvPicPr>
        <p:blipFill>
          <a:blip r:embed="rId2" cstate="print"/>
          <a:srcRect/>
          <a:stretch>
            <a:fillRect/>
          </a:stretch>
        </p:blipFill>
        <p:spPr bwMode="auto">
          <a:xfrm>
            <a:off x="4191000" y="1600200"/>
            <a:ext cx="4568825" cy="438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The Nitrogen Cycle</a:t>
            </a:r>
          </a:p>
        </p:txBody>
      </p:sp>
      <p:sp>
        <p:nvSpPr>
          <p:cNvPr id="63491" name="Content Placeholder 2"/>
          <p:cNvSpPr>
            <a:spLocks noGrp="1"/>
          </p:cNvSpPr>
          <p:nvPr>
            <p:ph sz="quarter" idx="1"/>
          </p:nvPr>
        </p:nvSpPr>
        <p:spPr>
          <a:xfrm>
            <a:off x="457200" y="1219200"/>
            <a:ext cx="3810000" cy="4937125"/>
          </a:xfrm>
        </p:spPr>
        <p:txBody>
          <a:bodyPr/>
          <a:lstStyle/>
          <a:p>
            <a:r>
              <a:rPr lang="en-US" smtClean="0"/>
              <a:t>The nitrogen cycle relies heavily on bacteria who take atmospheric nitrogen and convert it to useable forms (nitrogen fixation) as well as helping decompose nitrogen and return it back to the atmosphere and soil (denitrification). </a:t>
            </a:r>
          </a:p>
        </p:txBody>
      </p:sp>
      <p:pic>
        <p:nvPicPr>
          <p:cNvPr id="63492" name="Picture 2" descr="http://2.bp.blogspot.com/-fgn3BX2MxxM/TguOC1ivRBI/AAAAAAAAALQ/5SWj4wtxaRI/s1600/DeerAtDads.jpg"/>
          <p:cNvPicPr>
            <a:picLocks noChangeAspect="1" noChangeArrowheads="1"/>
          </p:cNvPicPr>
          <p:nvPr/>
        </p:nvPicPr>
        <p:blipFill>
          <a:blip r:embed="rId2" cstate="print"/>
          <a:srcRect/>
          <a:stretch>
            <a:fillRect/>
          </a:stretch>
        </p:blipFill>
        <p:spPr bwMode="auto">
          <a:xfrm>
            <a:off x="4343400" y="1600200"/>
            <a:ext cx="445135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The Carbon Cycle</a:t>
            </a:r>
          </a:p>
        </p:txBody>
      </p:sp>
      <p:sp>
        <p:nvSpPr>
          <p:cNvPr id="64515" name="Content Placeholder 2"/>
          <p:cNvSpPr>
            <a:spLocks noGrp="1"/>
          </p:cNvSpPr>
          <p:nvPr>
            <p:ph sz="quarter" idx="1"/>
          </p:nvPr>
        </p:nvSpPr>
        <p:spPr>
          <a:xfrm>
            <a:off x="457200" y="1219200"/>
            <a:ext cx="4114800" cy="4937125"/>
          </a:xfrm>
        </p:spPr>
        <p:txBody>
          <a:bodyPr/>
          <a:lstStyle/>
          <a:p>
            <a:r>
              <a:rPr lang="en-US" smtClean="0"/>
              <a:t>Carbon comes in many forms, and is essential for life. </a:t>
            </a:r>
          </a:p>
          <a:p>
            <a:pPr lvl="1"/>
            <a:r>
              <a:rPr lang="en-US" smtClean="0"/>
              <a:t>Photosynthesis plays a huge role in the carbon cycle by scrubbing carbon dioxide from the atmosphere.</a:t>
            </a:r>
          </a:p>
        </p:txBody>
      </p:sp>
      <p:pic>
        <p:nvPicPr>
          <p:cNvPr id="64516" name="Picture 2" descr="http://static.ddmcdn.com/gif/irrigation-photosynthesis.gif"/>
          <p:cNvPicPr>
            <a:picLocks noChangeAspect="1" noChangeArrowheads="1"/>
          </p:cNvPicPr>
          <p:nvPr/>
        </p:nvPicPr>
        <p:blipFill>
          <a:blip r:embed="rId2" cstate="print"/>
          <a:srcRect/>
          <a:stretch>
            <a:fillRect/>
          </a:stretch>
        </p:blipFill>
        <p:spPr bwMode="auto">
          <a:xfrm>
            <a:off x="4422775" y="1371600"/>
            <a:ext cx="4492625"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solidFill>
                  <a:srgbClr val="7B9899"/>
                </a:solidFill>
              </a:rPr>
              <a:t>How do humans affect the environment?</a:t>
            </a:r>
          </a:p>
        </p:txBody>
      </p:sp>
      <p:sp>
        <p:nvSpPr>
          <p:cNvPr id="65539" name="Content Placeholder 2"/>
          <p:cNvSpPr>
            <a:spLocks noGrp="1"/>
          </p:cNvSpPr>
          <p:nvPr>
            <p:ph sz="quarter" idx="1"/>
          </p:nvPr>
        </p:nvSpPr>
        <p:spPr>
          <a:xfrm>
            <a:off x="457200" y="1219200"/>
            <a:ext cx="3962400" cy="4937125"/>
          </a:xfrm>
        </p:spPr>
        <p:txBody>
          <a:bodyPr/>
          <a:lstStyle/>
          <a:p>
            <a:pPr eaLnBrk="1" hangingPunct="1"/>
            <a:r>
              <a:rPr lang="en-US" sz="2000" smtClean="0"/>
              <a:t>Air quality</a:t>
            </a:r>
          </a:p>
          <a:p>
            <a:pPr lvl="1" eaLnBrk="1" hangingPunct="1"/>
            <a:r>
              <a:rPr lang="en-US" sz="1800" smtClean="0"/>
              <a:t>Smog is a type of air pollution caused by the interaction of sunlight with pollutants produced by fossil fuel emissions.</a:t>
            </a:r>
          </a:p>
          <a:p>
            <a:pPr eaLnBrk="1" hangingPunct="1"/>
            <a:r>
              <a:rPr lang="en-US" sz="2000" smtClean="0"/>
              <a:t>Water quality</a:t>
            </a:r>
          </a:p>
          <a:p>
            <a:pPr lvl="1" eaLnBrk="1" hangingPunct="1"/>
            <a:r>
              <a:rPr lang="en-US" sz="1800" smtClean="0"/>
              <a:t>Acid rain is a type of precipitation produced when pollutants in the water cycle cause rain pH to drop below normal levels.</a:t>
            </a:r>
          </a:p>
          <a:p>
            <a:pPr lvl="1" eaLnBrk="1" hangingPunct="1"/>
            <a:r>
              <a:rPr lang="en-US" sz="1800" smtClean="0"/>
              <a:t>Chemical contaminants, raw sewage, trash, and other waste products are only a few pollutants that make their way into rivers, lakes, and aquifers all over the world.</a:t>
            </a:r>
          </a:p>
        </p:txBody>
      </p:sp>
      <p:pic>
        <p:nvPicPr>
          <p:cNvPr id="65540" name="Picture 7" descr="http://img.dailymail.co.uk/i/pix/2005/06/smogPA230605_330x450.jpg"/>
          <p:cNvPicPr>
            <a:picLocks noChangeAspect="1" noChangeArrowheads="1"/>
          </p:cNvPicPr>
          <p:nvPr/>
        </p:nvPicPr>
        <p:blipFill>
          <a:blip r:embed="rId2" cstate="print"/>
          <a:srcRect/>
          <a:stretch>
            <a:fillRect/>
          </a:stretch>
        </p:blipFill>
        <p:spPr bwMode="auto">
          <a:xfrm>
            <a:off x="4953000" y="1143000"/>
            <a:ext cx="2868613" cy="3911600"/>
          </a:xfrm>
          <a:prstGeom prst="rect">
            <a:avLst/>
          </a:prstGeom>
          <a:noFill/>
          <a:ln w="9525">
            <a:noFill/>
            <a:miter lim="800000"/>
            <a:headEnd/>
            <a:tailEnd/>
          </a:ln>
        </p:spPr>
      </p:pic>
      <p:pic>
        <p:nvPicPr>
          <p:cNvPr id="65541" name="Picture 3" descr="creek%20grate.jpg"/>
          <p:cNvPicPr>
            <a:picLocks noChangeAspect="1"/>
          </p:cNvPicPr>
          <p:nvPr/>
        </p:nvPicPr>
        <p:blipFill>
          <a:blip r:embed="rId3" cstate="print"/>
          <a:srcRect/>
          <a:stretch>
            <a:fillRect/>
          </a:stretch>
        </p:blipFill>
        <p:spPr bwMode="auto">
          <a:xfrm>
            <a:off x="6400800" y="3341688"/>
            <a:ext cx="2447925" cy="315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solidFill>
                  <a:srgbClr val="7B9899"/>
                </a:solidFill>
              </a:rPr>
              <a:t>How do humans influence biodiversity?</a:t>
            </a:r>
          </a:p>
        </p:txBody>
      </p:sp>
      <p:sp>
        <p:nvSpPr>
          <p:cNvPr id="66563" name="Content Placeholder 2"/>
          <p:cNvSpPr>
            <a:spLocks noGrp="1"/>
          </p:cNvSpPr>
          <p:nvPr>
            <p:ph sz="quarter" idx="1"/>
          </p:nvPr>
        </p:nvSpPr>
        <p:spPr>
          <a:xfrm>
            <a:off x="457200" y="1219200"/>
            <a:ext cx="4343400" cy="4937125"/>
          </a:xfrm>
        </p:spPr>
        <p:txBody>
          <a:bodyPr/>
          <a:lstStyle/>
          <a:p>
            <a:pPr eaLnBrk="1" hangingPunct="1"/>
            <a:r>
              <a:rPr lang="en-US" sz="2200" smtClean="0"/>
              <a:t>Biodiversity</a:t>
            </a:r>
          </a:p>
          <a:p>
            <a:pPr lvl="1" eaLnBrk="1" hangingPunct="1"/>
            <a:r>
              <a:rPr lang="en-US" sz="2000" smtClean="0"/>
              <a:t>The wide array and assortment of species that are found in any ecosystem. </a:t>
            </a:r>
          </a:p>
          <a:p>
            <a:pPr eaLnBrk="1" hangingPunct="1"/>
            <a:r>
              <a:rPr lang="en-US" sz="2200" smtClean="0"/>
              <a:t>Loss of Habitat</a:t>
            </a:r>
          </a:p>
          <a:p>
            <a:pPr lvl="1" eaLnBrk="1" hangingPunct="1"/>
            <a:r>
              <a:rPr lang="en-US" sz="2000" smtClean="0"/>
              <a:t>The loss of habitat can put species in danger of becoming extinct.</a:t>
            </a:r>
          </a:p>
          <a:p>
            <a:pPr eaLnBrk="1" hangingPunct="1"/>
            <a:r>
              <a:rPr lang="en-US" sz="2200" smtClean="0"/>
              <a:t>Habitat Fragmentation</a:t>
            </a:r>
          </a:p>
          <a:p>
            <a:pPr lvl="1" eaLnBrk="1" hangingPunct="1"/>
            <a:r>
              <a:rPr lang="en-US" sz="2000" smtClean="0"/>
              <a:t>Habitat fragmentation occurs when a barrier forms that prevents an organism from accessing its entire home range. </a:t>
            </a:r>
          </a:p>
          <a:p>
            <a:pPr lvl="2" eaLnBrk="1" hangingPunct="1"/>
            <a:r>
              <a:rPr lang="en-US" sz="1800" smtClean="0"/>
              <a:t>Often, habitat fragmentation is caused by the building of roadways or the harvesting of forests.</a:t>
            </a:r>
          </a:p>
        </p:txBody>
      </p:sp>
      <p:pic>
        <p:nvPicPr>
          <p:cNvPr id="66564" name="Picture 2" descr="http://www.expedition360.com/journal/bikers_and_road_kill.jpg"/>
          <p:cNvPicPr>
            <a:picLocks noChangeAspect="1" noChangeArrowheads="1"/>
          </p:cNvPicPr>
          <p:nvPr/>
        </p:nvPicPr>
        <p:blipFill>
          <a:blip r:embed="rId2" cstate="print"/>
          <a:srcRect/>
          <a:stretch>
            <a:fillRect/>
          </a:stretch>
        </p:blipFill>
        <p:spPr bwMode="auto">
          <a:xfrm>
            <a:off x="5334000" y="3962400"/>
            <a:ext cx="3381375" cy="2533650"/>
          </a:xfrm>
          <a:prstGeom prst="rect">
            <a:avLst/>
          </a:prstGeom>
          <a:noFill/>
          <a:ln w="9525">
            <a:noFill/>
            <a:miter lim="800000"/>
            <a:headEnd/>
            <a:tailEnd/>
          </a:ln>
        </p:spPr>
      </p:pic>
      <p:pic>
        <p:nvPicPr>
          <p:cNvPr id="66565" name="Picture 9" descr="http://thundafunda.com/33/animals-pictures-nature/female-sumatran-orangutan-and-baby-pictures.jpg"/>
          <p:cNvPicPr>
            <a:picLocks noChangeAspect="1" noChangeArrowheads="1"/>
          </p:cNvPicPr>
          <p:nvPr/>
        </p:nvPicPr>
        <p:blipFill>
          <a:blip r:embed="rId3" cstate="print"/>
          <a:srcRect/>
          <a:stretch>
            <a:fillRect/>
          </a:stretch>
        </p:blipFill>
        <p:spPr bwMode="auto">
          <a:xfrm>
            <a:off x="5181600" y="1219200"/>
            <a:ext cx="3587750" cy="269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solidFill>
                  <a:srgbClr val="7B9899"/>
                </a:solidFill>
              </a:rPr>
              <a:t>How do humans impact natural systems?</a:t>
            </a:r>
          </a:p>
        </p:txBody>
      </p:sp>
      <p:sp>
        <p:nvSpPr>
          <p:cNvPr id="67587" name="Content Placeholder 2"/>
          <p:cNvSpPr>
            <a:spLocks noGrp="1"/>
          </p:cNvSpPr>
          <p:nvPr>
            <p:ph sz="quarter" idx="1"/>
          </p:nvPr>
        </p:nvSpPr>
        <p:spPr>
          <a:xfrm>
            <a:off x="228600" y="1143000"/>
            <a:ext cx="4648200" cy="4937125"/>
          </a:xfrm>
        </p:spPr>
        <p:txBody>
          <a:bodyPr/>
          <a:lstStyle/>
          <a:p>
            <a:pPr eaLnBrk="1" hangingPunct="1"/>
            <a:r>
              <a:rPr lang="en-US" smtClean="0"/>
              <a:t>Urban sprawl</a:t>
            </a:r>
          </a:p>
          <a:p>
            <a:pPr lvl="1">
              <a:lnSpc>
                <a:spcPct val="90000"/>
              </a:lnSpc>
            </a:pPr>
            <a:r>
              <a:rPr lang="en-US" smtClean="0"/>
              <a:t>As cities grew larger, people moved into suburbs—urban sprawl.</a:t>
            </a:r>
          </a:p>
          <a:p>
            <a:pPr lvl="2">
              <a:lnSpc>
                <a:spcPct val="90000"/>
              </a:lnSpc>
            </a:pPr>
            <a:r>
              <a:rPr lang="en-US" smtClean="0"/>
              <a:t>Suburban growth consumes farmland and natural habitats.</a:t>
            </a:r>
          </a:p>
          <a:p>
            <a:pPr eaLnBrk="1" hangingPunct="1"/>
            <a:r>
              <a:rPr lang="en-US" smtClean="0"/>
              <a:t>Global Warming</a:t>
            </a:r>
          </a:p>
          <a:p>
            <a:pPr lvl="1" eaLnBrk="1" hangingPunct="1"/>
            <a:r>
              <a:rPr lang="en-US" sz="2000" smtClean="0"/>
              <a:t>The trend of increasing temperatures is known as global warming.</a:t>
            </a:r>
          </a:p>
          <a:p>
            <a:pPr lvl="2" eaLnBrk="1" hangingPunct="1"/>
            <a:r>
              <a:rPr lang="en-US" smtClean="0"/>
              <a:t>Sea level rise, global temperature rise, warming oceans, shrinking ice sheets, declining arctic sea ice, glacial retreat, ocean acidification, and an increase in extreme weather events are all consequences of global warming.</a:t>
            </a:r>
          </a:p>
        </p:txBody>
      </p:sp>
      <p:pic>
        <p:nvPicPr>
          <p:cNvPr id="67588" name="Picture 4" descr="040212-007"/>
          <p:cNvPicPr>
            <a:picLocks noChangeAspect="1" noChangeArrowheads="1"/>
          </p:cNvPicPr>
          <p:nvPr/>
        </p:nvPicPr>
        <p:blipFill>
          <a:blip r:embed="rId2" cstate="print"/>
          <a:srcRect/>
          <a:stretch>
            <a:fillRect/>
          </a:stretch>
        </p:blipFill>
        <p:spPr bwMode="auto">
          <a:xfrm>
            <a:off x="4876800" y="914400"/>
            <a:ext cx="2381250" cy="3581400"/>
          </a:xfrm>
          <a:prstGeom prst="rect">
            <a:avLst/>
          </a:prstGeom>
          <a:noFill/>
          <a:ln w="9525">
            <a:noFill/>
            <a:miter lim="800000"/>
            <a:headEnd/>
            <a:tailEnd/>
          </a:ln>
        </p:spPr>
      </p:pic>
      <p:pic>
        <p:nvPicPr>
          <p:cNvPr id="67589" name="Picture 5" descr="http://www.softsailor.com/wp-content/uploads/2010/02/Hawaii-Tsunami5.jpg"/>
          <p:cNvPicPr>
            <a:picLocks noChangeAspect="1" noChangeArrowheads="1"/>
          </p:cNvPicPr>
          <p:nvPr/>
        </p:nvPicPr>
        <p:blipFill>
          <a:blip r:embed="rId3" cstate="print"/>
          <a:srcRect/>
          <a:stretch>
            <a:fillRect/>
          </a:stretch>
        </p:blipFill>
        <p:spPr bwMode="auto">
          <a:xfrm>
            <a:off x="6477000" y="3014663"/>
            <a:ext cx="2414588"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solidFill>
                  <a:srgbClr val="7B9899"/>
                </a:solidFill>
              </a:rPr>
              <a:t>What are invasive species?</a:t>
            </a:r>
          </a:p>
        </p:txBody>
      </p:sp>
      <p:sp>
        <p:nvSpPr>
          <p:cNvPr id="68611" name="Content Placeholder 2"/>
          <p:cNvSpPr>
            <a:spLocks noGrp="1"/>
          </p:cNvSpPr>
          <p:nvPr>
            <p:ph sz="quarter" idx="1"/>
          </p:nvPr>
        </p:nvSpPr>
        <p:spPr>
          <a:xfrm>
            <a:off x="457200" y="1219200"/>
            <a:ext cx="4038600" cy="4937125"/>
          </a:xfrm>
        </p:spPr>
        <p:txBody>
          <a:bodyPr/>
          <a:lstStyle/>
          <a:p>
            <a:pPr eaLnBrk="1" hangingPunct="1"/>
            <a:r>
              <a:rPr lang="en-US" sz="2200" smtClean="0"/>
              <a:t>An introduces species is any organism that was brought into an ecosystem as the result of human activities.</a:t>
            </a:r>
          </a:p>
          <a:p>
            <a:pPr lvl="1" eaLnBrk="1" hangingPunct="1"/>
            <a:r>
              <a:rPr lang="en-US" sz="2200" smtClean="0">
                <a:solidFill>
                  <a:schemeClr val="tx1"/>
                </a:solidFill>
              </a:rPr>
              <a:t>Introduces species can pose a great threat to the stability of an ecosystem if they prey on or crowd out native species.</a:t>
            </a:r>
          </a:p>
          <a:p>
            <a:pPr eaLnBrk="1" hangingPunct="1"/>
            <a:endParaRPr lang="en-US" smtClean="0"/>
          </a:p>
        </p:txBody>
      </p:sp>
      <p:pic>
        <p:nvPicPr>
          <p:cNvPr id="68612" name="Picture 5" descr="http://4.bp.blogspot.com/_ltonPQWBJGU/SpwMDH-JQtI/AAAAAAAAE9s/Ztiu6m_N9pY/s400/Burmese+Python+and+Alligator+Fighting.jpg"/>
          <p:cNvPicPr>
            <a:picLocks noChangeAspect="1" noChangeArrowheads="1"/>
          </p:cNvPicPr>
          <p:nvPr/>
        </p:nvPicPr>
        <p:blipFill>
          <a:blip r:embed="rId2" cstate="print"/>
          <a:srcRect/>
          <a:stretch>
            <a:fillRect/>
          </a:stretch>
        </p:blipFill>
        <p:spPr bwMode="auto">
          <a:xfrm>
            <a:off x="4953000" y="1295400"/>
            <a:ext cx="3505200" cy="2628900"/>
          </a:xfrm>
          <a:prstGeom prst="rect">
            <a:avLst/>
          </a:prstGeom>
          <a:noFill/>
          <a:ln w="9525">
            <a:noFill/>
            <a:miter lim="800000"/>
            <a:headEnd/>
            <a:tailEnd/>
          </a:ln>
        </p:spPr>
      </p:pic>
      <p:sp>
        <p:nvSpPr>
          <p:cNvPr id="68613" name="Rectangle 4"/>
          <p:cNvSpPr>
            <a:spLocks noChangeArrowheads="1"/>
          </p:cNvSpPr>
          <p:nvPr/>
        </p:nvSpPr>
        <p:spPr bwMode="auto">
          <a:xfrm>
            <a:off x="4953000" y="4038600"/>
            <a:ext cx="3505200" cy="1570038"/>
          </a:xfrm>
          <a:prstGeom prst="rect">
            <a:avLst/>
          </a:prstGeom>
          <a:noFill/>
          <a:ln w="9525">
            <a:noFill/>
            <a:miter lim="800000"/>
            <a:headEnd/>
            <a:tailEnd/>
          </a:ln>
        </p:spPr>
        <p:txBody>
          <a:bodyPr>
            <a:spAutoFit/>
          </a:bodyPr>
          <a:lstStyle/>
          <a:p>
            <a:r>
              <a:rPr lang="en-US" sz="1600">
                <a:latin typeface="Arial Narrow" pitchFamily="34" charset="0"/>
              </a:rPr>
              <a:t>Burmese pythons are an introduced species in the Florida Everglades.  It feeds on small animals, such as rats, birds, raccoons, and even dogs. The same organisms that alligators feed on. Competition between the introduced and native species is fierce.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Converting a bar graph to a line graph</a:t>
            </a:r>
          </a:p>
        </p:txBody>
      </p:sp>
      <p:sp>
        <p:nvSpPr>
          <p:cNvPr id="14339" name="Content Placeholder 2"/>
          <p:cNvSpPr>
            <a:spLocks noGrp="1"/>
          </p:cNvSpPr>
          <p:nvPr>
            <p:ph sz="quarter" idx="1"/>
          </p:nvPr>
        </p:nvSpPr>
        <p:spPr>
          <a:xfrm>
            <a:off x="457200" y="1219200"/>
            <a:ext cx="8229600" cy="2590800"/>
          </a:xfrm>
        </p:spPr>
        <p:txBody>
          <a:bodyPr/>
          <a:lstStyle/>
          <a:p>
            <a:r>
              <a:rPr lang="en-US" sz="2000" smtClean="0"/>
              <a:t>In Arizona, zombies are a constant problem during the summer vacation season. To combat zombies, the Arizona Zombiefication Service decided to spray a zombicide called ZZT.  This zombicide was used on a population of 100 zombies with 3 genotypes in the Metro Center parking lot.</a:t>
            </a:r>
          </a:p>
          <a:p>
            <a:endParaRPr lang="en-US" smtClean="0"/>
          </a:p>
          <a:p>
            <a:endParaRPr lang="en-US" smtClean="0"/>
          </a:p>
        </p:txBody>
      </p:sp>
      <p:pic>
        <p:nvPicPr>
          <p:cNvPr id="14340" name="Picture 4"/>
          <p:cNvPicPr>
            <a:picLocks noChangeAspect="1" noChangeArrowheads="1"/>
          </p:cNvPicPr>
          <p:nvPr/>
        </p:nvPicPr>
        <p:blipFill>
          <a:blip r:embed="rId2" cstate="print"/>
          <a:srcRect/>
          <a:stretch>
            <a:fillRect/>
          </a:stretch>
        </p:blipFill>
        <p:spPr bwMode="auto">
          <a:xfrm>
            <a:off x="762000" y="2514600"/>
            <a:ext cx="3057525" cy="2016125"/>
          </a:xfrm>
          <a:prstGeom prst="rect">
            <a:avLst/>
          </a:prstGeom>
          <a:noFill/>
          <a:ln w="9525">
            <a:noFill/>
            <a:miter lim="800000"/>
            <a:headEnd/>
            <a:tailEnd/>
          </a:ln>
        </p:spPr>
      </p:pic>
      <p:sp>
        <p:nvSpPr>
          <p:cNvPr id="14341" name="TextBox 6"/>
          <p:cNvSpPr txBox="1">
            <a:spLocks noChangeArrowheads="1"/>
          </p:cNvSpPr>
          <p:nvPr/>
        </p:nvSpPr>
        <p:spPr bwMode="auto">
          <a:xfrm>
            <a:off x="3962400" y="2514600"/>
            <a:ext cx="3886200" cy="3416300"/>
          </a:xfrm>
          <a:prstGeom prst="rect">
            <a:avLst/>
          </a:prstGeom>
          <a:noFill/>
          <a:ln w="9525">
            <a:noFill/>
            <a:miter lim="800000"/>
            <a:headEnd/>
            <a:tailEnd/>
          </a:ln>
        </p:spPr>
        <p:txBody>
          <a:bodyPr>
            <a:spAutoFit/>
          </a:bodyPr>
          <a:lstStyle/>
          <a:p>
            <a:r>
              <a:rPr lang="en-US"/>
              <a:t>Zombies with genotype bb and Bb are easily killed by the ZZT, but zombies with genotype BB are not affected.</a:t>
            </a:r>
          </a:p>
          <a:p>
            <a:endParaRPr lang="en-US"/>
          </a:p>
          <a:p>
            <a:r>
              <a:rPr lang="en-US"/>
              <a:t>Draw a line graph that shows how the entire population of zombies in the parking lot would change after spraying of ZZT.</a:t>
            </a:r>
          </a:p>
          <a:p>
            <a:endParaRPr lang="en-US"/>
          </a:p>
          <a:p>
            <a:r>
              <a:rPr lang="en-US"/>
              <a:t>Why would the population increase after a while?</a:t>
            </a:r>
          </a:p>
        </p:txBody>
      </p:sp>
      <p:pic>
        <p:nvPicPr>
          <p:cNvPr id="15366" name="Picture 5"/>
          <p:cNvPicPr>
            <a:picLocks noChangeAspect="1" noChangeArrowheads="1"/>
          </p:cNvPicPr>
          <p:nvPr/>
        </p:nvPicPr>
        <p:blipFill>
          <a:blip r:embed="rId3" cstate="print"/>
          <a:srcRect/>
          <a:stretch>
            <a:fillRect/>
          </a:stretch>
        </p:blipFill>
        <p:spPr bwMode="auto">
          <a:xfrm>
            <a:off x="990600" y="4495800"/>
            <a:ext cx="2125663" cy="1981200"/>
          </a:xfrm>
          <a:prstGeom prst="rect">
            <a:avLst/>
          </a:prstGeom>
          <a:noFill/>
          <a:ln w="9525">
            <a:noFill/>
            <a:miter lim="800000"/>
            <a:headEnd/>
            <a:tailEnd/>
          </a:ln>
        </p:spPr>
      </p:pic>
      <p:sp>
        <p:nvSpPr>
          <p:cNvPr id="7" name="TextBox 6"/>
          <p:cNvSpPr txBox="1">
            <a:spLocks noChangeArrowheads="1"/>
          </p:cNvSpPr>
          <p:nvPr/>
        </p:nvSpPr>
        <p:spPr bwMode="auto">
          <a:xfrm>
            <a:off x="4572000" y="5867400"/>
            <a:ext cx="3886200" cy="923925"/>
          </a:xfrm>
          <a:prstGeom prst="rect">
            <a:avLst/>
          </a:prstGeom>
          <a:noFill/>
          <a:ln w="9525">
            <a:noFill/>
            <a:miter lim="800000"/>
            <a:headEnd/>
            <a:tailEnd/>
          </a:ln>
        </p:spPr>
        <p:txBody>
          <a:bodyPr>
            <a:spAutoFit/>
          </a:bodyPr>
          <a:lstStyle/>
          <a:p>
            <a:r>
              <a:rPr lang="en-US"/>
              <a:t>The population that is unaffected by ZZT with the genotype BB, would flourish.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Greenhouse Effect</a:t>
            </a:r>
          </a:p>
        </p:txBody>
      </p:sp>
      <p:sp>
        <p:nvSpPr>
          <p:cNvPr id="69635" name="Content Placeholder 2"/>
          <p:cNvSpPr>
            <a:spLocks noGrp="1"/>
          </p:cNvSpPr>
          <p:nvPr>
            <p:ph sz="quarter" idx="1"/>
          </p:nvPr>
        </p:nvSpPr>
        <p:spPr>
          <a:xfrm>
            <a:off x="457200" y="1219200"/>
            <a:ext cx="4343400" cy="4937125"/>
          </a:xfrm>
        </p:spPr>
        <p:txBody>
          <a:bodyPr/>
          <a:lstStyle/>
          <a:p>
            <a:r>
              <a:rPr lang="en-US" b="1" smtClean="0"/>
              <a:t>Define: </a:t>
            </a:r>
            <a:r>
              <a:rPr lang="en-US" smtClean="0"/>
              <a:t>excessive CO</a:t>
            </a:r>
            <a:r>
              <a:rPr lang="en-US" sz="2000" smtClean="0"/>
              <a:t>2</a:t>
            </a:r>
            <a:r>
              <a:rPr lang="en-US" sz="2400" smtClean="0"/>
              <a:t> in the atmosphere</a:t>
            </a:r>
            <a:endParaRPr lang="en-US" b="1" smtClean="0"/>
          </a:p>
          <a:p>
            <a:r>
              <a:rPr lang="en-US" b="1" smtClean="0"/>
              <a:t>Causes</a:t>
            </a:r>
            <a:r>
              <a:rPr lang="en-US" smtClean="0"/>
              <a:t>: </a:t>
            </a:r>
          </a:p>
          <a:p>
            <a:pPr lvl="1"/>
            <a:r>
              <a:rPr lang="en-US" smtClean="0"/>
              <a:t>Increased use of fossil fuels (coal, oil), non-renewable resources (another way to say fossil fuels), clear cutting (cutting of trees from a forest)</a:t>
            </a:r>
          </a:p>
          <a:p>
            <a:r>
              <a:rPr lang="en-US" smtClean="0"/>
              <a:t>What can we do?</a:t>
            </a:r>
          </a:p>
          <a:p>
            <a:pPr lvl="1"/>
            <a:r>
              <a:rPr lang="en-US" smtClean="0"/>
              <a:t>Increased use of renewable, clean energy sources such as solar and wind energy.</a:t>
            </a:r>
          </a:p>
          <a:p>
            <a:pPr lvl="1"/>
            <a:endParaRPr lang="en-US" smtClean="0"/>
          </a:p>
          <a:p>
            <a:pPr lvl="1"/>
            <a:endParaRPr lang="en-US" smtClean="0"/>
          </a:p>
        </p:txBody>
      </p:sp>
      <p:pic>
        <p:nvPicPr>
          <p:cNvPr id="69636" name="Picture 2" descr="http://blogs.e-rockford.com/applesauce/files/2013/03/causes-of-global-warming.jpg"/>
          <p:cNvPicPr>
            <a:picLocks noChangeAspect="1" noChangeArrowheads="1"/>
          </p:cNvPicPr>
          <p:nvPr/>
        </p:nvPicPr>
        <p:blipFill>
          <a:blip r:embed="rId2" cstate="print"/>
          <a:srcRect/>
          <a:stretch>
            <a:fillRect/>
          </a:stretch>
        </p:blipFill>
        <p:spPr bwMode="auto">
          <a:xfrm>
            <a:off x="5029200" y="1143000"/>
            <a:ext cx="34766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solidFill>
                  <a:srgbClr val="7B9899"/>
                </a:solidFill>
              </a:rPr>
              <a:t>How do humans use renewable resources?</a:t>
            </a:r>
          </a:p>
        </p:txBody>
      </p:sp>
      <p:sp>
        <p:nvSpPr>
          <p:cNvPr id="70659" name="Content Placeholder 2"/>
          <p:cNvSpPr>
            <a:spLocks noGrp="1"/>
          </p:cNvSpPr>
          <p:nvPr>
            <p:ph sz="quarter" idx="1"/>
          </p:nvPr>
        </p:nvSpPr>
        <p:spPr>
          <a:xfrm>
            <a:off x="457200" y="1219200"/>
            <a:ext cx="5105400" cy="4937125"/>
          </a:xfrm>
        </p:spPr>
        <p:txBody>
          <a:bodyPr/>
          <a:lstStyle/>
          <a:p>
            <a:pPr eaLnBrk="1" hangingPunct="1">
              <a:spcBef>
                <a:spcPts val="575"/>
              </a:spcBef>
              <a:buFont typeface="Wingdings 2" pitchFamily="18" charset="2"/>
              <a:buChar char=""/>
            </a:pPr>
            <a:r>
              <a:rPr lang="en-US" smtClean="0"/>
              <a:t>Resources that cannot be used up or can replenish themselves over time are called renewable resources.</a:t>
            </a:r>
          </a:p>
          <a:p>
            <a:pPr lvl="1" eaLnBrk="1" hangingPunct="1">
              <a:spcBef>
                <a:spcPts val="375"/>
              </a:spcBef>
              <a:buFont typeface="Wingdings 2" pitchFamily="18" charset="2"/>
              <a:buChar char=""/>
            </a:pPr>
            <a:r>
              <a:rPr lang="en-US" smtClean="0"/>
              <a:t>Wind and solar energy are renewable resources because they cannot be used up by humans.</a:t>
            </a:r>
          </a:p>
          <a:p>
            <a:pPr lvl="1" eaLnBrk="1" hangingPunct="1">
              <a:spcBef>
                <a:spcPts val="375"/>
              </a:spcBef>
              <a:buFont typeface="Wingdings 2" pitchFamily="18" charset="2"/>
              <a:buChar char=""/>
            </a:pPr>
            <a:r>
              <a:rPr lang="en-US" smtClean="0"/>
              <a:t>Other resources, such as those that come from plants and animals, can be used up, but because they could last indefinitely through re-growth and reproduction, they are renewable.</a:t>
            </a:r>
          </a:p>
          <a:p>
            <a:pPr eaLnBrk="1" hangingPunct="1">
              <a:spcBef>
                <a:spcPts val="575"/>
              </a:spcBef>
              <a:buFont typeface="Wingdings 3" pitchFamily="18" charset="2"/>
              <a:buNone/>
            </a:pPr>
            <a:endParaRPr lang="en-US" smtClean="0"/>
          </a:p>
        </p:txBody>
      </p:sp>
      <p:pic>
        <p:nvPicPr>
          <p:cNvPr id="70660" name="Picture 5" descr="http://www.greencitizens.net/groups/profileimage/maverickRenewable%20Energy%20Resources.jpg"/>
          <p:cNvPicPr>
            <a:picLocks noChangeAspect="1" noChangeArrowheads="1"/>
          </p:cNvPicPr>
          <p:nvPr/>
        </p:nvPicPr>
        <p:blipFill>
          <a:blip r:embed="rId2" cstate="print"/>
          <a:srcRect/>
          <a:stretch>
            <a:fillRect/>
          </a:stretch>
        </p:blipFill>
        <p:spPr bwMode="auto">
          <a:xfrm>
            <a:off x="5562600" y="1066800"/>
            <a:ext cx="3451225" cy="2814638"/>
          </a:xfrm>
          <a:prstGeom prst="rect">
            <a:avLst/>
          </a:prstGeom>
          <a:noFill/>
          <a:ln w="9525">
            <a:noFill/>
            <a:miter lim="800000"/>
            <a:headEnd/>
            <a:tailEnd/>
          </a:ln>
        </p:spPr>
      </p:pic>
      <p:pic>
        <p:nvPicPr>
          <p:cNvPr id="70661" name="Picture 7" descr="http://www.fourgreensteps.com/community/images/stories/solar-panel-1.jpg"/>
          <p:cNvPicPr>
            <a:picLocks noChangeAspect="1" noChangeArrowheads="1"/>
          </p:cNvPicPr>
          <p:nvPr/>
        </p:nvPicPr>
        <p:blipFill>
          <a:blip r:embed="rId3" cstate="print"/>
          <a:srcRect/>
          <a:stretch>
            <a:fillRect/>
          </a:stretch>
        </p:blipFill>
        <p:spPr bwMode="auto">
          <a:xfrm>
            <a:off x="5715000" y="3962400"/>
            <a:ext cx="312420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solidFill>
                  <a:srgbClr val="7B9899"/>
                </a:solidFill>
              </a:rPr>
              <a:t>What are some conservation techniques?</a:t>
            </a:r>
          </a:p>
        </p:txBody>
      </p:sp>
      <p:sp>
        <p:nvSpPr>
          <p:cNvPr id="71683" name="Content Placeholder 2"/>
          <p:cNvSpPr>
            <a:spLocks noGrp="1"/>
          </p:cNvSpPr>
          <p:nvPr>
            <p:ph sz="quarter" idx="1"/>
          </p:nvPr>
        </p:nvSpPr>
        <p:spPr>
          <a:xfrm>
            <a:off x="457200" y="1219200"/>
            <a:ext cx="5943600" cy="5257800"/>
          </a:xfrm>
        </p:spPr>
        <p:txBody>
          <a:bodyPr/>
          <a:lstStyle/>
          <a:p>
            <a:pPr eaLnBrk="1" hangingPunct="1"/>
            <a:r>
              <a:rPr lang="en-US" sz="2000" smtClean="0"/>
              <a:t>Sustainable Practices</a:t>
            </a:r>
          </a:p>
          <a:p>
            <a:pPr lvl="1" eaLnBrk="1" hangingPunct="1"/>
            <a:r>
              <a:rPr lang="en-US" sz="1800" smtClean="0"/>
              <a:t>Sustainable development is a practice in which natural resources are used and managed in a way that meets current needs without hurting future generations.</a:t>
            </a:r>
          </a:p>
          <a:p>
            <a:pPr eaLnBrk="1" hangingPunct="1"/>
            <a:r>
              <a:rPr lang="en-US" sz="2000" smtClean="0"/>
              <a:t>Reforestation</a:t>
            </a:r>
          </a:p>
          <a:p>
            <a:pPr lvl="1" eaLnBrk="1" hangingPunct="1"/>
            <a:r>
              <a:rPr lang="en-US" sz="1800" smtClean="0"/>
              <a:t>Timber companies cut selected trees rather than clear cutting forests. This encourages rapid re-growth of trees, and has a minimal impact on the ecosystem.</a:t>
            </a:r>
          </a:p>
          <a:p>
            <a:pPr eaLnBrk="1" hangingPunct="1"/>
            <a:r>
              <a:rPr lang="en-US" sz="2000" smtClean="0"/>
              <a:t>Fishing Regulation</a:t>
            </a:r>
          </a:p>
          <a:p>
            <a:pPr lvl="1" eaLnBrk="1" hangingPunct="1"/>
            <a:r>
              <a:rPr lang="en-US" sz="1800" smtClean="0"/>
              <a:t>Rotation, gear review, harvest reduction, and fishing bans are all enforced to help fish populations replenish.</a:t>
            </a:r>
          </a:p>
          <a:p>
            <a:pPr eaLnBrk="1" hangingPunct="1"/>
            <a:r>
              <a:rPr lang="en-US" sz="2000" smtClean="0"/>
              <a:t>Conservation</a:t>
            </a:r>
          </a:p>
          <a:p>
            <a:pPr lvl="1" eaLnBrk="1" hangingPunct="1"/>
            <a:r>
              <a:rPr lang="en-US" sz="1800" smtClean="0"/>
              <a:t>Conservation practices focus on a few species but benefit entire ecosystems.</a:t>
            </a:r>
          </a:p>
          <a:p>
            <a:pPr lvl="2" eaLnBrk="1" hangingPunct="1"/>
            <a:r>
              <a:rPr lang="en-US" sz="1400" smtClean="0"/>
              <a:t>The listed species is often called an umbrella species because its protection means a wide range of other species will also be protected.</a:t>
            </a:r>
          </a:p>
          <a:p>
            <a:pPr lvl="2" eaLnBrk="1" hangingPunct="1"/>
            <a:endParaRPr lang="en-US" sz="1400" smtClean="0"/>
          </a:p>
        </p:txBody>
      </p:sp>
      <p:pic>
        <p:nvPicPr>
          <p:cNvPr id="71684" name="Picture 5" descr="http://www.naturesresortfla.com/images/manatee1.jpg"/>
          <p:cNvPicPr>
            <a:picLocks noChangeAspect="1" noChangeArrowheads="1"/>
          </p:cNvPicPr>
          <p:nvPr/>
        </p:nvPicPr>
        <p:blipFill>
          <a:blip r:embed="rId2" cstate="print"/>
          <a:srcRect/>
          <a:stretch>
            <a:fillRect/>
          </a:stretch>
        </p:blipFill>
        <p:spPr bwMode="auto">
          <a:xfrm>
            <a:off x="6629400" y="4648200"/>
            <a:ext cx="2363788" cy="1619250"/>
          </a:xfrm>
          <a:prstGeom prst="rect">
            <a:avLst/>
          </a:prstGeom>
          <a:noFill/>
          <a:ln w="9525">
            <a:noFill/>
            <a:miter lim="800000"/>
            <a:headEnd/>
            <a:tailEnd/>
          </a:ln>
        </p:spPr>
      </p:pic>
      <p:pic>
        <p:nvPicPr>
          <p:cNvPr id="71685" name="Picture 5" descr="http://www.pct.edu/futurestudents/photos/shannon/7.jpg"/>
          <p:cNvPicPr>
            <a:picLocks noChangeAspect="1" noChangeArrowheads="1"/>
          </p:cNvPicPr>
          <p:nvPr/>
        </p:nvPicPr>
        <p:blipFill>
          <a:blip r:embed="rId3" cstate="print"/>
          <a:srcRect/>
          <a:stretch>
            <a:fillRect/>
          </a:stretch>
        </p:blipFill>
        <p:spPr bwMode="auto">
          <a:xfrm>
            <a:off x="6553200" y="1295400"/>
            <a:ext cx="247650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Reading graphs-Zombie Apocolypse</a:t>
            </a:r>
          </a:p>
        </p:txBody>
      </p:sp>
      <p:sp>
        <p:nvSpPr>
          <p:cNvPr id="15363" name="Content Placeholder 2"/>
          <p:cNvSpPr>
            <a:spLocks noGrp="1"/>
          </p:cNvSpPr>
          <p:nvPr>
            <p:ph sz="quarter" idx="1"/>
          </p:nvPr>
        </p:nvSpPr>
        <p:spPr>
          <a:xfrm>
            <a:off x="457200" y="1219200"/>
            <a:ext cx="8229600" cy="2362200"/>
          </a:xfrm>
        </p:spPr>
        <p:txBody>
          <a:bodyPr/>
          <a:lstStyle/>
          <a:p>
            <a:r>
              <a:rPr lang="en-US" sz="1800" smtClean="0"/>
              <a:t>Humans can be destructive on the environment and the native species that live there. In the Spring of 2088, a zombie apocalypse broke out and reduced the human population. With the advent of ZZT, the zombie hoards were reduced.</a:t>
            </a:r>
          </a:p>
          <a:p>
            <a:pPr lvl="1"/>
            <a:r>
              <a:rPr lang="en-US" sz="1800" smtClean="0"/>
              <a:t>A scientist wanted to know what effects the rebounding human population would have on wild animal species. He took two sites, and spread ZZT with one site (reducing the zombie population, experimental site), and let the other site flourish with zombies (control site).</a:t>
            </a:r>
          </a:p>
          <a:p>
            <a:pPr lvl="2"/>
            <a:r>
              <a:rPr lang="en-US" sz="1800" smtClean="0"/>
              <a:t>These are the results.</a:t>
            </a:r>
          </a:p>
        </p:txBody>
      </p:sp>
      <p:pic>
        <p:nvPicPr>
          <p:cNvPr id="15364" name="Picture 4"/>
          <p:cNvPicPr>
            <a:picLocks noChangeAspect="1" noChangeArrowheads="1"/>
          </p:cNvPicPr>
          <p:nvPr/>
        </p:nvPicPr>
        <p:blipFill>
          <a:blip r:embed="rId2" cstate="print"/>
          <a:srcRect/>
          <a:stretch>
            <a:fillRect/>
          </a:stretch>
        </p:blipFill>
        <p:spPr bwMode="auto">
          <a:xfrm>
            <a:off x="1524000" y="3657600"/>
            <a:ext cx="6181725"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http://t0.gstatic.com/images?q=tbn:ANd9GcSKTVnw8knKPtgLXHoMcEEqKEzD2NgyQicQtAy-tOfzpWxRRKE9KA:st.depositphotos.com/1695366/1235/v/950/depositphotos_12355672-Clipart-Cartoon-Smelly-Zombie-Walking-With-One-Hand-Out---Royalty-Free-Vector-Illustration-by-Ron-Leishman.jpg"/>
          <p:cNvPicPr>
            <a:picLocks noChangeAspect="1" noChangeArrowheads="1"/>
          </p:cNvPicPr>
          <p:nvPr/>
        </p:nvPicPr>
        <p:blipFill>
          <a:blip r:embed="rId2" cstate="print"/>
          <a:srcRect/>
          <a:stretch>
            <a:fillRect/>
          </a:stretch>
        </p:blipFill>
        <p:spPr bwMode="auto">
          <a:xfrm>
            <a:off x="5715000" y="1676400"/>
            <a:ext cx="2955925" cy="4010025"/>
          </a:xfrm>
          <a:prstGeom prst="rect">
            <a:avLst/>
          </a:prstGeom>
          <a:noFill/>
          <a:ln w="9525">
            <a:noFill/>
            <a:miter lim="800000"/>
            <a:headEnd/>
            <a:tailEnd/>
          </a:ln>
        </p:spPr>
      </p:pic>
      <p:sp>
        <p:nvSpPr>
          <p:cNvPr id="16387" name="Title 1"/>
          <p:cNvSpPr>
            <a:spLocks noGrp="1"/>
          </p:cNvSpPr>
          <p:nvPr>
            <p:ph type="title"/>
          </p:nvPr>
        </p:nvSpPr>
        <p:spPr/>
        <p:txBody>
          <a:bodyPr/>
          <a:lstStyle/>
          <a:p>
            <a:r>
              <a:rPr lang="en-US" smtClean="0"/>
              <a:t>Interpret Graphs</a:t>
            </a:r>
          </a:p>
        </p:txBody>
      </p:sp>
      <p:sp>
        <p:nvSpPr>
          <p:cNvPr id="5" name="Content Placeholder 4"/>
          <p:cNvSpPr>
            <a:spLocks noGrp="1"/>
          </p:cNvSpPr>
          <p:nvPr>
            <p:ph sz="quarter" idx="1"/>
          </p:nvPr>
        </p:nvSpPr>
        <p:spPr>
          <a:xfrm>
            <a:off x="457200" y="1219200"/>
            <a:ext cx="5410200" cy="4937125"/>
          </a:xfrm>
        </p:spPr>
        <p:txBody>
          <a:bodyPr/>
          <a:lstStyle/>
          <a:p>
            <a:r>
              <a:rPr lang="en-US" sz="1800" dirty="0" smtClean="0"/>
              <a:t>Based on the graph, which site contained the most wild animal species?</a:t>
            </a:r>
          </a:p>
          <a:p>
            <a:pPr lvl="1"/>
            <a:r>
              <a:rPr lang="en-US" sz="1800" dirty="0" smtClean="0"/>
              <a:t>The control sites.</a:t>
            </a:r>
          </a:p>
          <a:p>
            <a:r>
              <a:rPr lang="en-US" sz="1800" dirty="0" smtClean="0"/>
              <a:t>What did the spreading of ZZT do to the zombie population in the experimental sites?</a:t>
            </a:r>
          </a:p>
          <a:p>
            <a:pPr lvl="1"/>
            <a:r>
              <a:rPr lang="en-US" sz="1800" dirty="0" smtClean="0"/>
              <a:t>Reduce the zombie population.</a:t>
            </a:r>
          </a:p>
          <a:p>
            <a:r>
              <a:rPr lang="en-US" sz="1800" dirty="0" smtClean="0"/>
              <a:t>What did the spreading of ZZT do to the human population in the experimental sites?</a:t>
            </a:r>
          </a:p>
          <a:p>
            <a:pPr lvl="1"/>
            <a:r>
              <a:rPr lang="en-US" sz="1800" dirty="0" smtClean="0"/>
              <a:t>By reducing the zombie population, it would allow the human population to flourish.</a:t>
            </a:r>
          </a:p>
          <a:p>
            <a:r>
              <a:rPr lang="en-US" sz="1800" dirty="0" smtClean="0"/>
              <a:t>Why would there be more wild animal species in the </a:t>
            </a:r>
            <a:r>
              <a:rPr lang="en-US" sz="1800" smtClean="0"/>
              <a:t>areas without ZZT?</a:t>
            </a:r>
          </a:p>
          <a:p>
            <a:pPr lvl="1"/>
            <a:r>
              <a:rPr lang="en-US" sz="1800" dirty="0" smtClean="0"/>
              <a:t>If humans are destructive to the environment, then by having larger populations they would destroy the habitat of the wild animal species in the experimental sites.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ox(in)">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rgbClr val="7B9899"/>
                </a:solidFill>
              </a:rPr>
              <a:t>What is an investigative question?</a:t>
            </a:r>
          </a:p>
        </p:txBody>
      </p:sp>
      <p:sp>
        <p:nvSpPr>
          <p:cNvPr id="3" name="Content Placeholder 2"/>
          <p:cNvSpPr>
            <a:spLocks noGrp="1"/>
          </p:cNvSpPr>
          <p:nvPr>
            <p:ph sz="quarter" idx="1"/>
          </p:nvPr>
        </p:nvSpPr>
        <p:spPr>
          <a:xfrm>
            <a:off x="457200" y="1219200"/>
            <a:ext cx="4572000" cy="4937125"/>
          </a:xfrm>
        </p:spPr>
        <p:txBody>
          <a:bodyPr/>
          <a:lstStyle/>
          <a:p>
            <a:pPr eaLnBrk="1" hangingPunct="1"/>
            <a:r>
              <a:rPr lang="en-US" smtClean="0"/>
              <a:t>Lisa wants to do an experiment on a hair product she’s seen advertised all over television. Rogooti claims to increase the speed of hair growth.</a:t>
            </a:r>
          </a:p>
          <a:p>
            <a:pPr lvl="1" eaLnBrk="1" hangingPunct="1"/>
            <a:r>
              <a:rPr lang="en-US" smtClean="0"/>
              <a:t>What should Lisa’s investigative question be?</a:t>
            </a:r>
          </a:p>
          <a:p>
            <a:pPr lvl="2" eaLnBrk="1" hangingPunct="1"/>
            <a:r>
              <a:rPr lang="en-US" smtClean="0"/>
              <a:t>Does Rogooti speed up hair growth?</a:t>
            </a:r>
          </a:p>
          <a:p>
            <a:pPr eaLnBrk="1" hangingPunct="1">
              <a:buFont typeface="Wingdings 2" pitchFamily="18" charset="2"/>
              <a:buNone/>
            </a:pPr>
            <a:endParaRPr lang="en-US" smtClean="0"/>
          </a:p>
        </p:txBody>
      </p:sp>
      <p:pic>
        <p:nvPicPr>
          <p:cNvPr id="17412" name="Picture 5" descr="http://userserve-ak.last.fm/serve/_/28682801/The+Simpsons+Simpsons_FamilyPicture.png"/>
          <p:cNvPicPr>
            <a:picLocks noChangeAspect="1" noChangeArrowheads="1"/>
          </p:cNvPicPr>
          <p:nvPr/>
        </p:nvPicPr>
        <p:blipFill>
          <a:blip r:embed="rId2" cstate="print"/>
          <a:srcRect/>
          <a:stretch>
            <a:fillRect/>
          </a:stretch>
        </p:blipFill>
        <p:spPr bwMode="auto">
          <a:xfrm>
            <a:off x="5181600" y="1371600"/>
            <a:ext cx="3305175" cy="482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1840</TotalTime>
  <Words>4083</Words>
  <Application>Microsoft Office PowerPoint</Application>
  <PresentationFormat>On-screen Show (4:3)</PresentationFormat>
  <Paragraphs>483</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Origin</vt:lpstr>
      <vt:lpstr>Microsoft Office Excel 97-2003 Worksheet</vt:lpstr>
      <vt:lpstr>FINAL SPRING REVIEW</vt:lpstr>
      <vt:lpstr>Aquarium Curiosity</vt:lpstr>
      <vt:lpstr>Make an experimental procedure for this experiment</vt:lpstr>
      <vt:lpstr>Observation</vt:lpstr>
      <vt:lpstr>Create A Graph </vt:lpstr>
      <vt:lpstr>Converting a bar graph to a line graph</vt:lpstr>
      <vt:lpstr>Reading graphs-Zombie Apocolypse</vt:lpstr>
      <vt:lpstr>Interpret Graphs</vt:lpstr>
      <vt:lpstr>What is an investigative question?</vt:lpstr>
      <vt:lpstr>What is a hypothesis?</vt:lpstr>
      <vt:lpstr>How do you test a hypothesis?</vt:lpstr>
      <vt:lpstr>What are experimental variables?</vt:lpstr>
      <vt:lpstr>How do you interpret a data table?</vt:lpstr>
      <vt:lpstr>How do you graph information?</vt:lpstr>
      <vt:lpstr>How do you confirm experimental data?</vt:lpstr>
      <vt:lpstr>How do you TRANSCRIBE DNA?</vt:lpstr>
      <vt:lpstr>How do you TRANSLATE DNA? </vt:lpstr>
      <vt:lpstr>How do you TRANSLATE DNA?</vt:lpstr>
      <vt:lpstr>How do you TRANSLATE DNA?</vt:lpstr>
      <vt:lpstr>Where does transcription and translation take place?</vt:lpstr>
      <vt:lpstr>What is the genotypic and phenotypic ratio?</vt:lpstr>
      <vt:lpstr>What is the genotypic and phenotypic ratio?</vt:lpstr>
      <vt:lpstr>Who is Gregor Mendel?</vt:lpstr>
      <vt:lpstr>What conditions promote the inheritance of genetic traits?</vt:lpstr>
      <vt:lpstr>What is the difference between incomplete and codominance?</vt:lpstr>
      <vt:lpstr>What evidence supports evolution?</vt:lpstr>
      <vt:lpstr>What is comparative anatomy?</vt:lpstr>
      <vt:lpstr>What are patterns in the fossil record?</vt:lpstr>
      <vt:lpstr>How do genetics support the idea of evolution?</vt:lpstr>
      <vt:lpstr>What is natural selection?</vt:lpstr>
      <vt:lpstr>What are the causes and effects of natural selection?</vt:lpstr>
      <vt:lpstr>What are the causes and effects of natural selection?</vt:lpstr>
      <vt:lpstr>How do new species emerge?</vt:lpstr>
      <vt:lpstr>What are the characteristics of species?</vt:lpstr>
      <vt:lpstr>What is a species?</vt:lpstr>
      <vt:lpstr>What are allele frequencies?</vt:lpstr>
      <vt:lpstr>How do allele frequencies change?</vt:lpstr>
      <vt:lpstr>How do you graph allele frequencies?</vt:lpstr>
      <vt:lpstr>How do humans influence allele frequency?</vt:lpstr>
      <vt:lpstr>How does the environment influence allele frequency? </vt:lpstr>
      <vt:lpstr>How does the environment influence allele frequency? </vt:lpstr>
      <vt:lpstr>How does immigration affect allele frequency?</vt:lpstr>
      <vt:lpstr>Who is Charles Darwin?</vt:lpstr>
      <vt:lpstr>What is the difference between biotic and abiotic factors?</vt:lpstr>
      <vt:lpstr>What influences do biotic and abiotic factors have on populations?</vt:lpstr>
      <vt:lpstr>What are some differences and similarities between heterotrophs and autotrophs?</vt:lpstr>
      <vt:lpstr>How do you interpret a food chain?</vt:lpstr>
      <vt:lpstr>Compare a food chain and an energy pyramid.</vt:lpstr>
      <vt:lpstr>Food Webs</vt:lpstr>
      <vt:lpstr>How do biomass levels change through food webs and energy pyramids?</vt:lpstr>
      <vt:lpstr>How does immigration and emmigration affect population size?</vt:lpstr>
      <vt:lpstr>What is carrying capacity?</vt:lpstr>
      <vt:lpstr>What are chemical cycles?</vt:lpstr>
      <vt:lpstr>The Nitrogen Cycle</vt:lpstr>
      <vt:lpstr>The Carbon Cycle</vt:lpstr>
      <vt:lpstr>How do humans affect the environment?</vt:lpstr>
      <vt:lpstr>How do humans influence biodiversity?</vt:lpstr>
      <vt:lpstr>How do humans impact natural systems?</vt:lpstr>
      <vt:lpstr>What are invasive species?</vt:lpstr>
      <vt:lpstr>Greenhouse Effect</vt:lpstr>
      <vt:lpstr>How do humans use renewable resources?</vt:lpstr>
      <vt:lpstr>What are some conservation techniques?</vt:lpstr>
    </vt:vector>
  </TitlesOfParts>
  <Company>Deer Valley 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SPRING REVIEW</dc:title>
  <dc:creator>Angela Goose</dc:creator>
  <cp:lastModifiedBy>Cynthia Knape</cp:lastModifiedBy>
  <cp:revision>104</cp:revision>
  <dcterms:created xsi:type="dcterms:W3CDTF">2010-05-06T15:23:19Z</dcterms:created>
  <dcterms:modified xsi:type="dcterms:W3CDTF">2013-05-17T20:32:55Z</dcterms:modified>
</cp:coreProperties>
</file>